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92" r:id="rId1"/>
    <p:sldMasterId id="2147483693" r:id="rId2"/>
    <p:sldMasterId id="2147483694" r:id="rId3"/>
  </p:sldMasterIdLst>
  <p:notesMasterIdLst>
    <p:notesMasterId r:id="rId40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northendascend.com/community-branding/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2" name="Google Shape;392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b="1"/>
              <a:t>Luz</a:t>
            </a:r>
            <a:endParaRPr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b="1"/>
              <a:t>Good evening and welcome to the North Hartford Ascend Pipeline Community Conversations. My name is Luz Holmes,</a:t>
            </a:r>
            <a:r>
              <a:rPr lang="en-US" b="1" i="1"/>
              <a:t> Ascend Community Partner. </a:t>
            </a:r>
            <a:endParaRPr b="1"/>
          </a:p>
        </p:txBody>
      </p:sp>
      <p:sp>
        <p:nvSpPr>
          <p:cNvPr id="393" name="Google Shape;393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4" name="Google Shape;464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65" name="Google Shape;465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1" name="Google Shape;471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472" name="Google Shape;472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85" name="Google Shape;485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486" name="Google Shape;486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19" name="Google Shape;519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20" name="Google Shape;520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g28084728474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9" name="Google Shape;549;g28084728474_0_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b="1"/>
              <a:t>Michelle Transition to Courtenay </a:t>
            </a:r>
            <a:endParaRPr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b="1"/>
          </a:p>
        </p:txBody>
      </p:sp>
      <p:sp>
        <p:nvSpPr>
          <p:cNvPr id="550" name="Google Shape;550;g28084728474_0_2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g28084728474_0_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6" name="Google Shape;556;g28084728474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g28084728474_0_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" name="Google Shape;564;g28084728474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g2805badaebd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2" name="Google Shape;572;g2805badaebd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82600" lvl="0" indent="-25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Pre-pandemic </a:t>
            </a:r>
            <a:r>
              <a:rPr lang="en-US"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 million students</a:t>
            </a: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were chronically absent nationally</a:t>
            </a:r>
            <a:endParaRPr/>
          </a:p>
          <a:p>
            <a:pPr marL="482600" lvl="0" indent="-25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SY 2021-22 chronic absence </a:t>
            </a:r>
            <a:r>
              <a:rPr lang="en-US"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doubled to 16 million students</a:t>
            </a:r>
            <a:endParaRPr/>
          </a:p>
          <a:p>
            <a:pPr marL="482600" lvl="0" indent="-25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SY 2022-23 chronic absence rates </a:t>
            </a:r>
            <a:r>
              <a:rPr lang="en-US"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remained high </a:t>
            </a: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was</a:t>
            </a:r>
            <a:r>
              <a:rPr lang="en-US"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higher than ever for early elementary and high school</a:t>
            </a:r>
            <a:endParaRPr/>
          </a:p>
          <a:p>
            <a:pPr marL="171450" lvl="0" indent="-101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 sz="1100">
              <a:solidFill>
                <a:schemeClr val="dk1"/>
              </a:solidFill>
            </a:endParaRPr>
          </a:p>
          <a:p>
            <a:pPr marL="171450" lvl="0" indent="-101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 sz="1100">
                <a:solidFill>
                  <a:schemeClr val="dk1"/>
                </a:solidFill>
              </a:rPr>
              <a:t>These numbers make it so urgent bc the research and data tells us just how much attendance matters…</a:t>
            </a:r>
            <a:r>
              <a:rPr lang="en-US" sz="1100" b="1">
                <a:solidFill>
                  <a:schemeClr val="dk1"/>
                </a:solidFill>
              </a:rPr>
              <a:t>16 million kids </a:t>
            </a:r>
            <a:r>
              <a:rPr lang="en-US" sz="1100">
                <a:solidFill>
                  <a:schemeClr val="dk1"/>
                </a:solidFill>
              </a:rPr>
              <a:t>are not learning on a regular basis…</a:t>
            </a:r>
            <a:r>
              <a:rPr lang="en-US" sz="1100" b="1">
                <a:solidFill>
                  <a:schemeClr val="dk1"/>
                </a:solidFill>
              </a:rPr>
              <a:t>which has lifelong implications</a:t>
            </a:r>
            <a:r>
              <a:rPr lang="en-US" sz="1100">
                <a:solidFill>
                  <a:schemeClr val="dk1"/>
                </a:solidFill>
              </a:rPr>
              <a:t>….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b="1">
                <a:solidFill>
                  <a:schemeClr val="dk1"/>
                </a:solidFill>
              </a:rPr>
              <a:t>Focus early grades</a:t>
            </a:r>
            <a:endParaRPr/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AutoNum type="arabicPeriod"/>
            </a:pPr>
            <a:r>
              <a:rPr lang="en-US" sz="1100">
                <a:solidFill>
                  <a:schemeClr val="dk1"/>
                </a:solidFill>
              </a:rPr>
              <a:t>Chronic absence highly correlates with students falling off the path toward academic success.</a:t>
            </a:r>
            <a:r>
              <a:rPr lang="en-US" sz="1100" i="1">
                <a:solidFill>
                  <a:schemeClr val="dk1"/>
                </a:solidFill>
              </a:rPr>
              <a:t> </a:t>
            </a:r>
            <a:endParaRPr sz="11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en-US" sz="1100" b="1">
                <a:solidFill>
                  <a:schemeClr val="dk1"/>
                </a:solidFill>
              </a:rPr>
              <a:t>Negative</a:t>
            </a:r>
            <a:endParaRPr/>
          </a:p>
          <a:p>
            <a:pPr marL="457200" lvl="0" indent="-3048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AutoNum type="arabicPeriod"/>
            </a:pPr>
            <a:r>
              <a:rPr lang="en-US" sz="1100">
                <a:solidFill>
                  <a:schemeClr val="dk1"/>
                </a:solidFill>
              </a:rPr>
              <a:t>Chronic absence in kindergarten and 1st grade can lead to the inability to read on grade level by the end of 3</a:t>
            </a:r>
            <a:r>
              <a:rPr lang="en-US" sz="1100" baseline="30000">
                <a:solidFill>
                  <a:schemeClr val="dk1"/>
                </a:solidFill>
              </a:rPr>
              <a:t>rd</a:t>
            </a:r>
            <a:r>
              <a:rPr lang="en-US" sz="1100">
                <a:solidFill>
                  <a:schemeClr val="dk1"/>
                </a:solidFill>
              </a:rPr>
              <a:t> grade.</a:t>
            </a:r>
            <a:r>
              <a:rPr lang="en-US" sz="1100" b="1">
                <a:solidFill>
                  <a:schemeClr val="dk1"/>
                </a:solidFill>
              </a:rPr>
              <a:t> </a:t>
            </a:r>
            <a:endParaRPr/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AutoNum type="arabicPeriod"/>
            </a:pPr>
            <a:r>
              <a:rPr lang="en-US" sz="1100">
                <a:solidFill>
                  <a:schemeClr val="dk1"/>
                </a:solidFill>
              </a:rPr>
              <a:t>The inability to read on grade level by 3</a:t>
            </a:r>
            <a:r>
              <a:rPr lang="en-US" sz="1100" baseline="30000">
                <a:solidFill>
                  <a:schemeClr val="dk1"/>
                </a:solidFill>
              </a:rPr>
              <a:t>rd</a:t>
            </a:r>
            <a:r>
              <a:rPr lang="en-US" sz="1100">
                <a:solidFill>
                  <a:schemeClr val="dk1"/>
                </a:solidFill>
              </a:rPr>
              <a:t> grade leads to lower academic achievement in middle school. </a:t>
            </a:r>
            <a:endParaRPr/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AutoNum type="arabicPeriod"/>
            </a:pPr>
            <a:r>
              <a:rPr lang="en-US" sz="1100">
                <a:solidFill>
                  <a:schemeClr val="dk1"/>
                </a:solidFill>
              </a:rPr>
              <a:t>Students that do not read on grade level are 4 times more likely to drop out of high school.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en-US" sz="1100" b="1">
                <a:solidFill>
                  <a:schemeClr val="dk1"/>
                </a:solidFill>
              </a:rPr>
              <a:t>Positive</a:t>
            </a:r>
            <a:r>
              <a:rPr lang="en-US" sz="1100">
                <a:solidFill>
                  <a:schemeClr val="dk1"/>
                </a:solidFill>
              </a:rPr>
              <a:t> </a:t>
            </a:r>
            <a:endParaRPr/>
          </a:p>
          <a:p>
            <a:pPr marL="457200" lvl="0" indent="-3048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AutoNum type="arabicPeriod"/>
            </a:pPr>
            <a:r>
              <a:rPr lang="en-US" sz="1100">
                <a:solidFill>
                  <a:schemeClr val="dk1"/>
                </a:solidFill>
              </a:rPr>
              <a:t>Students who attend regularly in the early grades perform better on measures of academic and social and emotional capacities.</a:t>
            </a:r>
            <a:endParaRPr/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AutoNum type="arabicPeriod"/>
            </a:pPr>
            <a:r>
              <a:rPr lang="en-US" sz="1100">
                <a:solidFill>
                  <a:schemeClr val="dk1"/>
                </a:solidFill>
              </a:rPr>
              <a:t>Students who attend school regularly are more likely to be able to read proficiently by the end of 3rd grade. </a:t>
            </a:r>
            <a:endParaRPr/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AutoNum type="arabicPeriod"/>
            </a:pPr>
            <a:r>
              <a:rPr lang="en-US" sz="1100">
                <a:solidFill>
                  <a:schemeClr val="dk1"/>
                </a:solidFill>
              </a:rPr>
              <a:t>Students who attend school regularly are more likely to have passing grades in middle school.</a:t>
            </a:r>
            <a:r>
              <a:rPr lang="en-US" sz="1100" b="1">
                <a:solidFill>
                  <a:schemeClr val="dk1"/>
                </a:solidFill>
              </a:rPr>
              <a:t> </a:t>
            </a:r>
            <a:endParaRPr/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AutoNum type="arabicPeriod"/>
            </a:pPr>
            <a:r>
              <a:rPr lang="en-US" sz="1100">
                <a:solidFill>
                  <a:schemeClr val="dk1"/>
                </a:solidFill>
              </a:rPr>
              <a:t>Students who attend regularly are more likely to graduate from high school.  </a:t>
            </a:r>
            <a:endParaRPr/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AutoNum type="arabicPeriod"/>
            </a:pPr>
            <a:r>
              <a:rPr lang="en-US" sz="1100">
                <a:solidFill>
                  <a:schemeClr val="dk1"/>
                </a:solidFill>
              </a:rPr>
              <a:t>Students who attend school regularly in high school are more likely to persist in college and graduate.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en-US" sz="1100" b="1">
                <a:solidFill>
                  <a:schemeClr val="dk1"/>
                </a:solidFill>
              </a:rPr>
              <a:t>Point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en-US" sz="1100">
                <a:solidFill>
                  <a:schemeClr val="dk1"/>
                </a:solidFill>
              </a:rPr>
              <a:t>While showing up does not guarantee learning, a student who misses class cannot benefit. If a large number of students miss class, it is an indication of challenges that require systemic solutions.</a:t>
            </a:r>
            <a:endParaRPr sz="1100" i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>
              <a:solidFill>
                <a:schemeClr val="dk1"/>
              </a:solidFill>
            </a:endParaRPr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73" name="Google Shape;573;g2805badaebd_0_6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17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g2805badaebd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3" name="Google Shape;583;g2805badaebd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84" name="Google Shape;584;g2805badaebd_0_97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18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g2805badaebd_0_3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5" name="Google Shape;595;g2805badaebd_0_3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1" name="Google Shape;40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b="1"/>
              <a:t>We ask that guests remain muted during the presentation. Please submit comments or questions in the chat and we will facilitate a Q&amp;A after the presentation.  </a:t>
            </a:r>
            <a:endParaRPr b="1"/>
          </a:p>
        </p:txBody>
      </p:sp>
      <p:sp>
        <p:nvSpPr>
          <p:cNvPr id="402" name="Google Shape;402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g2808472847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1" name="Google Shape;601;g28084728474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6.8% of the decline in the number of chronically absent students across the state were due to reductions in HPS students (but HPS only accounts for 3.1% of state enrollments)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MLK = 12.5 point reduction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Percent change in CA Rates: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CT = -15.6%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HPS = -15.4%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PN = -12.2%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MLK = -27.7%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Milner -16.6%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Weaver = -10.3%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Wish = -10.3%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SAND = -9.2%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2" name="Google Shape;602;g28084728474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g28084728474_0_2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9" name="Google Shape;609;g28084728474_0_2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10" name="Google Shape;610;g28084728474_0_22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g28084728474_0_2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7" name="Google Shape;617;g28084728474_0_2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These relationships hold over time (2018 until 2023)</a:t>
            </a:r>
            <a:endParaRPr/>
          </a:p>
        </p:txBody>
      </p:sp>
      <p:sp>
        <p:nvSpPr>
          <p:cNvPr id="618" name="Google Shape;618;g28084728474_0_23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22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g28084728474_0_23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5" name="Google Shape;625;g28084728474_0_2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g27f556087f3_0_1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0" name="Google Shape;630;g27f556087f3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g27f556087f3_0_1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7" name="Google Shape;637;g27f556087f3_0_1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/>
              <a:t>Target: Families that live in the Northend of Hartford who are prenatal and/or have children under the age of 18.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8" name="Google Shape;638;g27f556087f3_0_13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g27f556087f3_0_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45" name="Google Shape;645;g27f556087f3_0_13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Identify-Navigate-Connect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6" name="Google Shape;646;g27f556087f3_0_13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26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g27f556087f3_0_1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52" name="Google Shape;652;g27f556087f3_0_14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3" name="Google Shape;653;g27f556087f3_0_14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27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g27f556087f3_0_15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9" name="Google Shape;659;g27f556087f3_0_1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Google Shape;673;g27f556087f3_0_16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4" name="Google Shape;674;g27f556087f3_0_1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23d763d8dfb_0_31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9" name="Google Shape;409;g23d763d8dfb_0_315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b="1"/>
              <a:t>We ask that guests remain muted during the presentation. Please submit comments or questions in the chat and we will facilitate a Q&amp;A after the presentation.  </a:t>
            </a:r>
            <a:endParaRPr b="1"/>
          </a:p>
        </p:txBody>
      </p:sp>
      <p:sp>
        <p:nvSpPr>
          <p:cNvPr id="410" name="Google Shape;410;g23d763d8dfb_0_315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Google Shape;681;g27f556087f3_0_2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2" name="Google Shape;682;g27f556087f3_0_2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87" name="Google Shape;687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20 mins </a:t>
            </a:r>
            <a:endParaRPr/>
          </a:p>
        </p:txBody>
      </p:sp>
      <p:sp>
        <p:nvSpPr>
          <p:cNvPr id="688" name="Google Shape;688;p2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31</a:t>
            </a:fld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Google Shape;695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96" name="Google Shape;696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g23d763d8dfb_0_12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2700" lvl="0" indent="-317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200">
                <a:solidFill>
                  <a:schemeClr val="dk1"/>
                </a:solidFill>
              </a:rPr>
              <a:t>Percent of Promise Zone (PZ) reached?</a:t>
            </a: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4" name="Google Shape;704;g23d763d8dfb_0_12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Google Shape;711;g23d763d8dfb_0_124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2" name="Google Shape;712;g23d763d8dfb_0_12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Google Shape;71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19" name="Google Shape;719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b="1"/>
              <a:t>Michelle. The links will be entered into the chat. </a:t>
            </a:r>
            <a:endParaRPr b="1"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b="1"/>
          </a:p>
        </p:txBody>
      </p:sp>
      <p:sp>
        <p:nvSpPr>
          <p:cNvPr id="720" name="Google Shape;720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35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Google Shape;727;g20a5f5e9de1_7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28" name="Google Shape;728;g20a5f5e9de1_7_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29" name="Google Shape;729;g20a5f5e9de1_7_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36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https://forms.gle/q7KQxRQGHbqcYiJT7</a:t>
            </a:r>
            <a:endParaRPr/>
          </a:p>
        </p:txBody>
      </p:sp>
      <p:sp>
        <p:nvSpPr>
          <p:cNvPr id="419" name="Google Shape;419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b="1"/>
          </a:p>
        </p:txBody>
      </p:sp>
      <p:sp>
        <p:nvSpPr>
          <p:cNvPr id="425" name="Google Shape;42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r>
              <a:rPr lang="en-US"/>
              <a:t>**Please keep in mind this is a brainstorming session, not everything said will be implemented etc.**</a:t>
            </a:r>
            <a:endParaRPr/>
          </a:p>
        </p:txBody>
      </p:sp>
      <p:sp>
        <p:nvSpPr>
          <p:cNvPr id="433" name="Google Shape;43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g280ce6aeec5_3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0" name="Google Shape;440;g280ce6aeec5_3_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" name="Google Shape;441;g280ce6aeec5_3_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g281b0012c7b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9" name="Google Shape;449;g281b0012c7b_0_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u="sng">
                <a:solidFill>
                  <a:schemeClr val="hlink"/>
                </a:solidFill>
                <a:highlight>
                  <a:srgbClr val="FFFFFF"/>
                </a:highlight>
                <a:hlinkClick r:id="rId3"/>
              </a:rPr>
              <a:t>https://northendascend.com/community-branding/</a:t>
            </a:r>
            <a:endParaRPr/>
          </a:p>
        </p:txBody>
      </p:sp>
      <p:sp>
        <p:nvSpPr>
          <p:cNvPr id="450" name="Google Shape;450;g281b0012c7b_0_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g281b0012c7b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7" name="Google Shape;457;g281b0012c7b_0_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b="1"/>
              <a:t>Michelle Transition to Courtenay </a:t>
            </a:r>
            <a:endParaRPr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b="1"/>
          </a:p>
        </p:txBody>
      </p:sp>
      <p:sp>
        <p:nvSpPr>
          <p:cNvPr id="458" name="Google Shape;458;g281b0012c7b_0_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Title Slide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2" descr="C:\Users\kkniss\AppData\Local\Temp\SNAGHTML4cd09f8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876800" y="6055671"/>
            <a:ext cx="3504220" cy="47891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2"/>
          <p:cNvSpPr>
            <a:spLocks noGrp="1"/>
          </p:cNvSpPr>
          <p:nvPr>
            <p:ph type="pic" idx="2"/>
          </p:nvPr>
        </p:nvSpPr>
        <p:spPr>
          <a:xfrm>
            <a:off x="0" y="1"/>
            <a:ext cx="4294188" cy="6690855"/>
          </a:xfrm>
          <a:prstGeom prst="rect">
            <a:avLst/>
          </a:prstGeom>
          <a:noFill/>
          <a:ln>
            <a:noFill/>
          </a:ln>
        </p:spPr>
      </p:sp>
      <p:sp>
        <p:nvSpPr>
          <p:cNvPr id="25" name="Google Shape;25;p2"/>
          <p:cNvSpPr txBox="1">
            <a:spLocks noGrp="1"/>
          </p:cNvSpPr>
          <p:nvPr>
            <p:ph type="ctrTitle"/>
          </p:nvPr>
        </p:nvSpPr>
        <p:spPr>
          <a:xfrm>
            <a:off x="4876800" y="1391478"/>
            <a:ext cx="6732104" cy="1580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"/>
          <p:cNvSpPr txBox="1">
            <a:spLocks noGrp="1"/>
          </p:cNvSpPr>
          <p:nvPr>
            <p:ph type="subTitle" idx="1"/>
          </p:nvPr>
        </p:nvSpPr>
        <p:spPr>
          <a:xfrm>
            <a:off x="4876801" y="3240160"/>
            <a:ext cx="6732104" cy="23158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2400"/>
              <a:buNone/>
              <a:defRPr sz="2400" b="0" i="0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7" name="Google Shape;27;p2"/>
          <p:cNvSpPr txBox="1"/>
          <p:nvPr/>
        </p:nvSpPr>
        <p:spPr>
          <a:xfrm>
            <a:off x="12410019" y="3"/>
            <a:ext cx="2785533" cy="1754326"/>
          </a:xfrm>
          <a:prstGeom prst="rect">
            <a:avLst/>
          </a:prstGeom>
          <a:solidFill>
            <a:srgbClr val="F2F2F2"/>
          </a:solidFill>
          <a:ln w="28575" cap="flat" cmpd="sng">
            <a:solidFill>
              <a:srgbClr val="8B8B8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Title Page Layout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presentation subtitle can also be used for the date. If a subtitle is not needed, delete the text box.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Approved Photography is available on the Intranet in the Brand Shop where MS Office Templates are hosted.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2"/>
          <p:cNvSpPr/>
          <p:nvPr/>
        </p:nvSpPr>
        <p:spPr>
          <a:xfrm>
            <a:off x="0" y="6762813"/>
            <a:ext cx="4293678" cy="11889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2"/>
          <p:cNvSpPr/>
          <p:nvPr/>
        </p:nvSpPr>
        <p:spPr>
          <a:xfrm>
            <a:off x="4375975" y="6762813"/>
            <a:ext cx="7816025" cy="11889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2"/>
          <p:cNvSpPr txBox="1"/>
          <p:nvPr/>
        </p:nvSpPr>
        <p:spPr>
          <a:xfrm>
            <a:off x="12410019" y="3168650"/>
            <a:ext cx="2785533" cy="3416320"/>
          </a:xfrm>
          <a:prstGeom prst="rect">
            <a:avLst/>
          </a:prstGeom>
          <a:solidFill>
            <a:srgbClr val="F2F2F2"/>
          </a:solidFill>
          <a:ln w="28575" cap="flat" cmpd="sng">
            <a:solidFill>
              <a:srgbClr val="8B8B8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Guidelines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Use Brand theme colors ONLY.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 not allow content to exceed space provided. Content should not extend beyond the green/blue line/footer.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Headline must be 36pt – shorten your title to fit in the space provided.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 not change colors of typography. Only incorporate colors labeled “theme colors” in graphs and charts.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Only use “Arial” as the font for all text and never size under 16pt for presentations.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2"/>
          <p:cNvSpPr/>
          <p:nvPr/>
        </p:nvSpPr>
        <p:spPr>
          <a:xfrm>
            <a:off x="0" y="6762813"/>
            <a:ext cx="4293678" cy="11889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p2"/>
          <p:cNvSpPr/>
          <p:nvPr/>
        </p:nvSpPr>
        <p:spPr>
          <a:xfrm>
            <a:off x="4375975" y="6762813"/>
            <a:ext cx="7816025" cy="11889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2"/>
          <p:cNvSpPr/>
          <p:nvPr/>
        </p:nvSpPr>
        <p:spPr>
          <a:xfrm>
            <a:off x="0" y="6762813"/>
            <a:ext cx="4293678" cy="11889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34;p2"/>
          <p:cNvSpPr/>
          <p:nvPr/>
        </p:nvSpPr>
        <p:spPr>
          <a:xfrm>
            <a:off x="4375975" y="6762813"/>
            <a:ext cx="7816025" cy="1188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422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 type="title">
  <p:cSld name="TITLE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600"/>
            </a:lvl9pPr>
          </a:lstStyle>
          <a:p>
            <a:endParaRPr/>
          </a:p>
        </p:txBody>
      </p:sp>
      <p:sp>
        <p:nvSpPr>
          <p:cNvPr id="101" name="Google Shape;101;p11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2" name="Google Shape;102;p11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3" name="Google Shape;103;p11"/>
          <p:cNvSpPr txBox="1">
            <a:spLocks noGrp="1"/>
          </p:cNvSpPr>
          <p:nvPr>
            <p:ph type="sldNum" idx="12"/>
          </p:nvPr>
        </p:nvSpPr>
        <p:spPr>
          <a:xfrm>
            <a:off x="0" y="6400800"/>
            <a:ext cx="518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 with Caption">
  <p:cSld name="1_Image with Caption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2"/>
          <p:cNvSpPr txBox="1">
            <a:spLocks noGrp="1"/>
          </p:cNvSpPr>
          <p:nvPr>
            <p:ph type="sldNum" idx="12"/>
          </p:nvPr>
        </p:nvSpPr>
        <p:spPr>
          <a:xfrm>
            <a:off x="1" y="6400799"/>
            <a:ext cx="5181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6" name="Google Shape;106;p12"/>
          <p:cNvSpPr txBox="1">
            <a:spLocks noGrp="1"/>
          </p:cNvSpPr>
          <p:nvPr>
            <p:ph type="body" idx="1"/>
          </p:nvPr>
        </p:nvSpPr>
        <p:spPr>
          <a:xfrm>
            <a:off x="584662" y="4620343"/>
            <a:ext cx="11021184" cy="4088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o"/>
              <a:defRPr sz="1800"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–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7" name="Google Shape;107;p12"/>
          <p:cNvSpPr>
            <a:spLocks noGrp="1"/>
          </p:cNvSpPr>
          <p:nvPr>
            <p:ph type="pic" idx="2"/>
          </p:nvPr>
        </p:nvSpPr>
        <p:spPr>
          <a:xfrm>
            <a:off x="601884" y="1346200"/>
            <a:ext cx="11003962" cy="3122613"/>
          </a:xfrm>
          <a:prstGeom prst="rect">
            <a:avLst/>
          </a:prstGeom>
          <a:noFill/>
          <a:ln>
            <a:noFill/>
          </a:ln>
        </p:spPr>
      </p:sp>
      <p:sp>
        <p:nvSpPr>
          <p:cNvPr id="108" name="Google Shape;108;p12"/>
          <p:cNvSpPr txBox="1">
            <a:spLocks noGrp="1"/>
          </p:cNvSpPr>
          <p:nvPr>
            <p:ph type="body" idx="3"/>
          </p:nvPr>
        </p:nvSpPr>
        <p:spPr>
          <a:xfrm>
            <a:off x="601663" y="5180730"/>
            <a:ext cx="11004183" cy="1326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 sz="1800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o"/>
              <a:defRPr sz="1800">
                <a:latin typeface="Arial"/>
                <a:ea typeface="Arial"/>
                <a:cs typeface="Arial"/>
                <a:sym typeface="Arial"/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–"/>
              <a:defRPr sz="1800"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 sz="1800">
                <a:latin typeface="Arial"/>
                <a:ea typeface="Arial"/>
                <a:cs typeface="Arial"/>
                <a:sym typeface="Arial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Courier New"/>
              <a:buChar char="o"/>
              <a:defRPr sz="18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9" name="Google Shape;109;p12"/>
          <p:cNvSpPr txBox="1">
            <a:spLocks noGrp="1"/>
          </p:cNvSpPr>
          <p:nvPr>
            <p:ph type="title"/>
          </p:nvPr>
        </p:nvSpPr>
        <p:spPr>
          <a:xfrm>
            <a:off x="601884" y="145735"/>
            <a:ext cx="8524699" cy="9885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2"/>
          <p:cNvSpPr txBox="1"/>
          <p:nvPr/>
        </p:nvSpPr>
        <p:spPr>
          <a:xfrm>
            <a:off x="12410019" y="0"/>
            <a:ext cx="2785533" cy="2123658"/>
          </a:xfrm>
          <a:prstGeom prst="rect">
            <a:avLst/>
          </a:prstGeom>
          <a:solidFill>
            <a:srgbClr val="F2F2F2"/>
          </a:solidFill>
          <a:ln w="28575" cap="flat" cmpd="sng">
            <a:solidFill>
              <a:srgbClr val="8B8B8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Image with Caption Layout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Replace slide title text.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Update paragraph copy as needed. Use indent tool for more styles – bold, regular copy, bullets, etc.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Use bottom of page for graphs or charts, use colors within theme.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able of Contents">
  <p:cSld name="3_Table of Contents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3"/>
          <p:cNvSpPr txBox="1"/>
          <p:nvPr/>
        </p:nvSpPr>
        <p:spPr>
          <a:xfrm>
            <a:off x="12410019" y="0"/>
            <a:ext cx="2785533" cy="1754326"/>
          </a:xfrm>
          <a:prstGeom prst="rect">
            <a:avLst/>
          </a:prstGeom>
          <a:solidFill>
            <a:srgbClr val="F2F2F2"/>
          </a:solidFill>
          <a:ln w="28575" cap="flat" cmpd="sng">
            <a:solidFill>
              <a:srgbClr val="8B8B8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Table of Contents Layout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Table of Contents title can be changed to Agenda or other titles.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Contents with bullet points can be changed and additional bullets can be added by pressing return to create a new line.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13"/>
          <p:cNvSpPr txBox="1">
            <a:spLocks noGrp="1"/>
          </p:cNvSpPr>
          <p:nvPr>
            <p:ph type="body" idx="1"/>
          </p:nvPr>
        </p:nvSpPr>
        <p:spPr>
          <a:xfrm>
            <a:off x="601663" y="1515291"/>
            <a:ext cx="10972801" cy="4824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 sz="2400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o"/>
              <a:defRPr sz="1800">
                <a:latin typeface="Arial"/>
                <a:ea typeface="Arial"/>
                <a:cs typeface="Arial"/>
                <a:sym typeface="Arial"/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–"/>
              <a:defRPr sz="1800"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 sz="1800">
                <a:latin typeface="Arial"/>
                <a:ea typeface="Arial"/>
                <a:cs typeface="Arial"/>
                <a:sym typeface="Arial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Courier New"/>
              <a:buChar char="o"/>
              <a:defRPr sz="18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4" name="Google Shape;114;p13"/>
          <p:cNvSpPr txBox="1">
            <a:spLocks noGrp="1"/>
          </p:cNvSpPr>
          <p:nvPr>
            <p:ph type="title"/>
          </p:nvPr>
        </p:nvSpPr>
        <p:spPr>
          <a:xfrm>
            <a:off x="601884" y="145735"/>
            <a:ext cx="8524699" cy="9885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13"/>
          <p:cNvSpPr txBox="1">
            <a:spLocks noGrp="1"/>
          </p:cNvSpPr>
          <p:nvPr>
            <p:ph type="sldNum" idx="12"/>
          </p:nvPr>
        </p:nvSpPr>
        <p:spPr>
          <a:xfrm>
            <a:off x="1" y="6400799"/>
            <a:ext cx="5181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3 Column Copy Page">
  <p:cSld name="1_3 Column Copy Page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4"/>
          <p:cNvSpPr txBox="1">
            <a:spLocks noGrp="1"/>
          </p:cNvSpPr>
          <p:nvPr>
            <p:ph type="body" idx="1"/>
          </p:nvPr>
        </p:nvSpPr>
        <p:spPr>
          <a:xfrm>
            <a:off x="601663" y="2009774"/>
            <a:ext cx="3513137" cy="4497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 sz="1800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o"/>
              <a:defRPr sz="1800">
                <a:latin typeface="Arial"/>
                <a:ea typeface="Arial"/>
                <a:cs typeface="Arial"/>
                <a:sym typeface="Arial"/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–"/>
              <a:defRPr sz="1800"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 sz="1800">
                <a:latin typeface="Arial"/>
                <a:ea typeface="Arial"/>
                <a:cs typeface="Arial"/>
                <a:sym typeface="Arial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Courier New"/>
              <a:buChar char="o"/>
              <a:defRPr sz="18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8" name="Google Shape;118;p14"/>
          <p:cNvSpPr txBox="1">
            <a:spLocks noGrp="1"/>
          </p:cNvSpPr>
          <p:nvPr>
            <p:ph type="sldNum" idx="12"/>
          </p:nvPr>
        </p:nvSpPr>
        <p:spPr>
          <a:xfrm>
            <a:off x="1" y="6400799"/>
            <a:ext cx="5181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9" name="Google Shape;119;p14"/>
          <p:cNvSpPr txBox="1">
            <a:spLocks noGrp="1"/>
          </p:cNvSpPr>
          <p:nvPr>
            <p:ph type="body" idx="2"/>
          </p:nvPr>
        </p:nvSpPr>
        <p:spPr>
          <a:xfrm>
            <a:off x="609602" y="1377400"/>
            <a:ext cx="3505198" cy="4088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2000" b="1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o"/>
              <a:defRPr sz="1800"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–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0" name="Google Shape;120;p14"/>
          <p:cNvSpPr txBox="1">
            <a:spLocks noGrp="1"/>
          </p:cNvSpPr>
          <p:nvPr>
            <p:ph type="body" idx="3"/>
          </p:nvPr>
        </p:nvSpPr>
        <p:spPr>
          <a:xfrm>
            <a:off x="4319587" y="1377400"/>
            <a:ext cx="3505198" cy="4088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2000" b="1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o"/>
              <a:defRPr sz="1800"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–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p14"/>
          <p:cNvSpPr txBox="1">
            <a:spLocks noGrp="1"/>
          </p:cNvSpPr>
          <p:nvPr>
            <p:ph type="body" idx="4"/>
          </p:nvPr>
        </p:nvSpPr>
        <p:spPr>
          <a:xfrm>
            <a:off x="8056680" y="1377400"/>
            <a:ext cx="3505198" cy="4088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2000" b="1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o"/>
              <a:defRPr sz="1800"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–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14"/>
          <p:cNvSpPr txBox="1">
            <a:spLocks noGrp="1"/>
          </p:cNvSpPr>
          <p:nvPr>
            <p:ph type="body" idx="5"/>
          </p:nvPr>
        </p:nvSpPr>
        <p:spPr>
          <a:xfrm>
            <a:off x="4315617" y="2009773"/>
            <a:ext cx="3513137" cy="4516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 sz="1800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o"/>
              <a:defRPr sz="1800">
                <a:latin typeface="Arial"/>
                <a:ea typeface="Arial"/>
                <a:cs typeface="Arial"/>
                <a:sym typeface="Arial"/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–"/>
              <a:defRPr sz="1800"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 sz="1800">
                <a:latin typeface="Arial"/>
                <a:ea typeface="Arial"/>
                <a:cs typeface="Arial"/>
                <a:sym typeface="Arial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Courier New"/>
              <a:buChar char="o"/>
              <a:defRPr sz="18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3" name="Google Shape;123;p14"/>
          <p:cNvSpPr txBox="1">
            <a:spLocks noGrp="1"/>
          </p:cNvSpPr>
          <p:nvPr>
            <p:ph type="body" idx="6"/>
          </p:nvPr>
        </p:nvSpPr>
        <p:spPr>
          <a:xfrm>
            <a:off x="8052710" y="2009773"/>
            <a:ext cx="3513137" cy="4516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 sz="1800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o"/>
              <a:defRPr sz="1800">
                <a:latin typeface="Arial"/>
                <a:ea typeface="Arial"/>
                <a:cs typeface="Arial"/>
                <a:sym typeface="Arial"/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–"/>
              <a:defRPr sz="1800"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 sz="1800">
                <a:latin typeface="Arial"/>
                <a:ea typeface="Arial"/>
                <a:cs typeface="Arial"/>
                <a:sym typeface="Arial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Courier New"/>
              <a:buChar char="o"/>
              <a:defRPr sz="18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4" name="Google Shape;124;p14"/>
          <p:cNvSpPr txBox="1">
            <a:spLocks noGrp="1"/>
          </p:cNvSpPr>
          <p:nvPr>
            <p:ph type="title"/>
          </p:nvPr>
        </p:nvSpPr>
        <p:spPr>
          <a:xfrm>
            <a:off x="601885" y="145735"/>
            <a:ext cx="8515990" cy="9885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14"/>
          <p:cNvSpPr txBox="1"/>
          <p:nvPr/>
        </p:nvSpPr>
        <p:spPr>
          <a:xfrm>
            <a:off x="12410019" y="1"/>
            <a:ext cx="2785533" cy="1569660"/>
          </a:xfrm>
          <a:prstGeom prst="rect">
            <a:avLst/>
          </a:prstGeom>
          <a:solidFill>
            <a:srgbClr val="F2F2F2"/>
          </a:solidFill>
          <a:ln w="28575" cap="flat" cmpd="sng">
            <a:solidFill>
              <a:srgbClr val="8B8B8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Three Column Text Layout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Replace slide title text.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Update paragraph copy as needed. Use indent tool for more styles – bold, regular copy, bullets, etc.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ext and Image Page">
  <p:cSld name="1_Text and Image Page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5"/>
          <p:cNvSpPr txBox="1"/>
          <p:nvPr/>
        </p:nvSpPr>
        <p:spPr>
          <a:xfrm>
            <a:off x="12410019" y="0"/>
            <a:ext cx="2785533" cy="2123658"/>
          </a:xfrm>
          <a:prstGeom prst="rect">
            <a:avLst/>
          </a:prstGeom>
          <a:solidFill>
            <a:srgbClr val="F2F2F2"/>
          </a:solidFill>
          <a:ln w="28575" cap="flat" cmpd="sng">
            <a:solidFill>
              <a:srgbClr val="8B8B8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Body Text and Image Layout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Replace slide title text.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Update paragraph copy as needed. Use indent tool for more styles – bold, regular copy, bullets, etc.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Click the icon within the image box to add a picture. Picture must not exceed size of box provided.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15"/>
          <p:cNvSpPr txBox="1">
            <a:spLocks noGrp="1"/>
          </p:cNvSpPr>
          <p:nvPr>
            <p:ph type="body" idx="1"/>
          </p:nvPr>
        </p:nvSpPr>
        <p:spPr>
          <a:xfrm>
            <a:off x="4508500" y="1371599"/>
            <a:ext cx="7066185" cy="5029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o"/>
              <a:defRPr sz="1800">
                <a:latin typeface="Arial"/>
                <a:ea typeface="Arial"/>
                <a:cs typeface="Arial"/>
                <a:sym typeface="Arial"/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latin typeface="Arial"/>
                <a:ea typeface="Arial"/>
                <a:cs typeface="Arial"/>
                <a:sym typeface="Arial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Char char="o"/>
              <a:defRPr sz="18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9" name="Google Shape;129;p15"/>
          <p:cNvSpPr>
            <a:spLocks noGrp="1"/>
          </p:cNvSpPr>
          <p:nvPr>
            <p:ph type="pic" idx="2"/>
          </p:nvPr>
        </p:nvSpPr>
        <p:spPr>
          <a:xfrm>
            <a:off x="601886" y="1365811"/>
            <a:ext cx="3691792" cy="5325045"/>
          </a:xfrm>
          <a:prstGeom prst="rect">
            <a:avLst/>
          </a:prstGeom>
          <a:noFill/>
          <a:ln>
            <a:noFill/>
          </a:ln>
        </p:spPr>
      </p:sp>
      <p:sp>
        <p:nvSpPr>
          <p:cNvPr id="130" name="Google Shape;130;p15"/>
          <p:cNvSpPr txBox="1">
            <a:spLocks noGrp="1"/>
          </p:cNvSpPr>
          <p:nvPr>
            <p:ph type="sldNum" idx="12"/>
          </p:nvPr>
        </p:nvSpPr>
        <p:spPr>
          <a:xfrm>
            <a:off x="1" y="6400799"/>
            <a:ext cx="5181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1" name="Google Shape;131;p15"/>
          <p:cNvSpPr txBox="1">
            <a:spLocks noGrp="1"/>
          </p:cNvSpPr>
          <p:nvPr>
            <p:ph type="title"/>
          </p:nvPr>
        </p:nvSpPr>
        <p:spPr>
          <a:xfrm>
            <a:off x="601884" y="145735"/>
            <a:ext cx="8524699" cy="9885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olumn Copy Page">
  <p:cSld name="3 Column Copy Page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6"/>
          <p:cNvSpPr txBox="1">
            <a:spLocks noGrp="1"/>
          </p:cNvSpPr>
          <p:nvPr>
            <p:ph type="body" idx="1"/>
          </p:nvPr>
        </p:nvSpPr>
        <p:spPr>
          <a:xfrm>
            <a:off x="601663" y="2009774"/>
            <a:ext cx="3513137" cy="4497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o"/>
              <a:defRPr sz="1800">
                <a:latin typeface="Arial"/>
                <a:ea typeface="Arial"/>
                <a:cs typeface="Arial"/>
                <a:sym typeface="Arial"/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latin typeface="Arial"/>
                <a:ea typeface="Arial"/>
                <a:cs typeface="Arial"/>
                <a:sym typeface="Arial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Char char="o"/>
              <a:defRPr sz="18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4" name="Google Shape;134;p16"/>
          <p:cNvSpPr txBox="1">
            <a:spLocks noGrp="1"/>
          </p:cNvSpPr>
          <p:nvPr>
            <p:ph type="sldNum" idx="12"/>
          </p:nvPr>
        </p:nvSpPr>
        <p:spPr>
          <a:xfrm>
            <a:off x="1" y="6400799"/>
            <a:ext cx="5181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5" name="Google Shape;135;p16"/>
          <p:cNvSpPr txBox="1">
            <a:spLocks noGrp="1"/>
          </p:cNvSpPr>
          <p:nvPr>
            <p:ph type="body" idx="2"/>
          </p:nvPr>
        </p:nvSpPr>
        <p:spPr>
          <a:xfrm>
            <a:off x="609602" y="1377400"/>
            <a:ext cx="3505198" cy="4088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o"/>
              <a:defRPr sz="1800"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6" name="Google Shape;136;p16"/>
          <p:cNvSpPr txBox="1">
            <a:spLocks noGrp="1"/>
          </p:cNvSpPr>
          <p:nvPr>
            <p:ph type="body" idx="3"/>
          </p:nvPr>
        </p:nvSpPr>
        <p:spPr>
          <a:xfrm>
            <a:off x="4319587" y="1377400"/>
            <a:ext cx="3505198" cy="4088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o"/>
              <a:defRPr sz="1800"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7" name="Google Shape;137;p16"/>
          <p:cNvSpPr txBox="1">
            <a:spLocks noGrp="1"/>
          </p:cNvSpPr>
          <p:nvPr>
            <p:ph type="body" idx="4"/>
          </p:nvPr>
        </p:nvSpPr>
        <p:spPr>
          <a:xfrm>
            <a:off x="8056680" y="1377400"/>
            <a:ext cx="3505198" cy="4088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o"/>
              <a:defRPr sz="1800"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8" name="Google Shape;138;p16"/>
          <p:cNvSpPr txBox="1">
            <a:spLocks noGrp="1"/>
          </p:cNvSpPr>
          <p:nvPr>
            <p:ph type="body" idx="5"/>
          </p:nvPr>
        </p:nvSpPr>
        <p:spPr>
          <a:xfrm>
            <a:off x="4315617" y="2009773"/>
            <a:ext cx="3513137" cy="4516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o"/>
              <a:defRPr sz="1800">
                <a:latin typeface="Arial"/>
                <a:ea typeface="Arial"/>
                <a:cs typeface="Arial"/>
                <a:sym typeface="Arial"/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latin typeface="Arial"/>
                <a:ea typeface="Arial"/>
                <a:cs typeface="Arial"/>
                <a:sym typeface="Arial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Char char="o"/>
              <a:defRPr sz="18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9" name="Google Shape;139;p16"/>
          <p:cNvSpPr txBox="1">
            <a:spLocks noGrp="1"/>
          </p:cNvSpPr>
          <p:nvPr>
            <p:ph type="body" idx="6"/>
          </p:nvPr>
        </p:nvSpPr>
        <p:spPr>
          <a:xfrm>
            <a:off x="8052710" y="2009773"/>
            <a:ext cx="3513137" cy="4516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o"/>
              <a:defRPr sz="1800">
                <a:latin typeface="Arial"/>
                <a:ea typeface="Arial"/>
                <a:cs typeface="Arial"/>
                <a:sym typeface="Arial"/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latin typeface="Arial"/>
                <a:ea typeface="Arial"/>
                <a:cs typeface="Arial"/>
                <a:sym typeface="Arial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Char char="o"/>
              <a:defRPr sz="18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0" name="Google Shape;140;p16"/>
          <p:cNvSpPr txBox="1">
            <a:spLocks noGrp="1"/>
          </p:cNvSpPr>
          <p:nvPr>
            <p:ph type="title"/>
          </p:nvPr>
        </p:nvSpPr>
        <p:spPr>
          <a:xfrm>
            <a:off x="601885" y="145735"/>
            <a:ext cx="8515990" cy="9885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16"/>
          <p:cNvSpPr txBox="1"/>
          <p:nvPr/>
        </p:nvSpPr>
        <p:spPr>
          <a:xfrm>
            <a:off x="12410019" y="1"/>
            <a:ext cx="2785533" cy="1569660"/>
          </a:xfrm>
          <a:prstGeom prst="rect">
            <a:avLst/>
          </a:prstGeom>
          <a:solidFill>
            <a:srgbClr val="F2F2F2"/>
          </a:solidFill>
          <a:ln w="28575" cap="flat" cmpd="sng">
            <a:solidFill>
              <a:srgbClr val="8B8B8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Three Column Text Layout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Replace slide title text.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Update paragraph copy as needed. Use indent tool for more styles – bold, regular copy, bullets, etc.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with Caption">
  <p:cSld name="Image with Caption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7"/>
          <p:cNvSpPr txBox="1">
            <a:spLocks noGrp="1"/>
          </p:cNvSpPr>
          <p:nvPr>
            <p:ph type="sldNum" idx="12"/>
          </p:nvPr>
        </p:nvSpPr>
        <p:spPr>
          <a:xfrm>
            <a:off x="1" y="6400799"/>
            <a:ext cx="5181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4" name="Google Shape;144;p17"/>
          <p:cNvSpPr txBox="1">
            <a:spLocks noGrp="1"/>
          </p:cNvSpPr>
          <p:nvPr>
            <p:ph type="body" idx="1"/>
          </p:nvPr>
        </p:nvSpPr>
        <p:spPr>
          <a:xfrm>
            <a:off x="584662" y="4620343"/>
            <a:ext cx="11021184" cy="4088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o"/>
              <a:defRPr sz="1800"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5" name="Google Shape;145;p17"/>
          <p:cNvSpPr>
            <a:spLocks noGrp="1"/>
          </p:cNvSpPr>
          <p:nvPr>
            <p:ph type="pic" idx="2"/>
          </p:nvPr>
        </p:nvSpPr>
        <p:spPr>
          <a:xfrm>
            <a:off x="601884" y="1346200"/>
            <a:ext cx="11003962" cy="3122613"/>
          </a:xfrm>
          <a:prstGeom prst="rect">
            <a:avLst/>
          </a:prstGeom>
          <a:noFill/>
          <a:ln>
            <a:noFill/>
          </a:ln>
        </p:spPr>
      </p:sp>
      <p:sp>
        <p:nvSpPr>
          <p:cNvPr id="146" name="Google Shape;146;p17"/>
          <p:cNvSpPr txBox="1">
            <a:spLocks noGrp="1"/>
          </p:cNvSpPr>
          <p:nvPr>
            <p:ph type="body" idx="3"/>
          </p:nvPr>
        </p:nvSpPr>
        <p:spPr>
          <a:xfrm>
            <a:off x="601663" y="5180730"/>
            <a:ext cx="11004183" cy="1326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o"/>
              <a:defRPr sz="1800">
                <a:latin typeface="Arial"/>
                <a:ea typeface="Arial"/>
                <a:cs typeface="Arial"/>
                <a:sym typeface="Arial"/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latin typeface="Arial"/>
                <a:ea typeface="Arial"/>
                <a:cs typeface="Arial"/>
                <a:sym typeface="Arial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Char char="o"/>
              <a:defRPr sz="18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7" name="Google Shape;147;p17"/>
          <p:cNvSpPr txBox="1">
            <a:spLocks noGrp="1"/>
          </p:cNvSpPr>
          <p:nvPr>
            <p:ph type="title"/>
          </p:nvPr>
        </p:nvSpPr>
        <p:spPr>
          <a:xfrm>
            <a:off x="601884" y="145735"/>
            <a:ext cx="8524699" cy="9885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17"/>
          <p:cNvSpPr txBox="1"/>
          <p:nvPr/>
        </p:nvSpPr>
        <p:spPr>
          <a:xfrm>
            <a:off x="12410019" y="0"/>
            <a:ext cx="2785533" cy="2123658"/>
          </a:xfrm>
          <a:prstGeom prst="rect">
            <a:avLst/>
          </a:prstGeom>
          <a:solidFill>
            <a:srgbClr val="F2F2F2"/>
          </a:solidFill>
          <a:ln w="28575" cap="flat" cmpd="sng">
            <a:solidFill>
              <a:srgbClr val="8B8B8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Image with Caption Layout</a:t>
            </a:r>
            <a:endParaRPr sz="12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Replace slide title text.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Update paragraph copy as needed. Use indent tool for more styles – bold, regular copy, bullets, etc.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Use bottom of page for graphs or charts, use colors within theme.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Sub Title &amp; Content">
  <p:cSld name="Title, Sub Title &amp; Content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8"/>
          <p:cNvSpPr txBox="1"/>
          <p:nvPr/>
        </p:nvSpPr>
        <p:spPr>
          <a:xfrm>
            <a:off x="12410019" y="0"/>
            <a:ext cx="2785533" cy="2123658"/>
          </a:xfrm>
          <a:prstGeom prst="rect">
            <a:avLst/>
          </a:prstGeom>
          <a:solidFill>
            <a:srgbClr val="F2F2F2"/>
          </a:solidFill>
          <a:ln w="28575" cap="flat" cmpd="sng">
            <a:solidFill>
              <a:srgbClr val="8B8B8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Body Text &amp; Chart Layout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Replace slide title text.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Update paragraph copy as needed. Use indent tool for more styles – bold, regular copy, bullets, etc.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Use bottom of page for graphs or charts, use colors within theme.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18"/>
          <p:cNvSpPr txBox="1">
            <a:spLocks noGrp="1"/>
          </p:cNvSpPr>
          <p:nvPr>
            <p:ph type="sldNum" idx="12"/>
          </p:nvPr>
        </p:nvSpPr>
        <p:spPr>
          <a:xfrm>
            <a:off x="1" y="6400799"/>
            <a:ext cx="5181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2" name="Google Shape;152;p18"/>
          <p:cNvSpPr txBox="1">
            <a:spLocks noGrp="1"/>
          </p:cNvSpPr>
          <p:nvPr>
            <p:ph type="body" idx="1"/>
          </p:nvPr>
        </p:nvSpPr>
        <p:spPr>
          <a:xfrm>
            <a:off x="596348" y="1381842"/>
            <a:ext cx="11021184" cy="4088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o"/>
              <a:defRPr sz="1800"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3" name="Google Shape;153;p18"/>
          <p:cNvSpPr txBox="1">
            <a:spLocks noGrp="1"/>
          </p:cNvSpPr>
          <p:nvPr>
            <p:ph type="title"/>
          </p:nvPr>
        </p:nvSpPr>
        <p:spPr>
          <a:xfrm>
            <a:off x="601884" y="145735"/>
            <a:ext cx="8498573" cy="9885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18"/>
          <p:cNvSpPr txBox="1">
            <a:spLocks noGrp="1"/>
          </p:cNvSpPr>
          <p:nvPr>
            <p:ph type="body" idx="2"/>
          </p:nvPr>
        </p:nvSpPr>
        <p:spPr>
          <a:xfrm>
            <a:off x="601663" y="1920240"/>
            <a:ext cx="10972801" cy="44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o"/>
              <a:defRPr sz="1800">
                <a:latin typeface="Arial"/>
                <a:ea typeface="Arial"/>
                <a:cs typeface="Arial"/>
                <a:sym typeface="Arial"/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latin typeface="Arial"/>
                <a:ea typeface="Arial"/>
                <a:cs typeface="Arial"/>
                <a:sym typeface="Arial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Char char="o"/>
              <a:defRPr sz="18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Widescreen Video Layout-Green">
  <p:cSld name="Widescreen Video Layout-Green">
    <p:bg>
      <p:bgPr>
        <a:solidFill>
          <a:srgbClr val="FFFFFF"/>
        </a:solid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9"/>
          <p:cNvSpPr/>
          <p:nvPr/>
        </p:nvSpPr>
        <p:spPr>
          <a:xfrm>
            <a:off x="-1" y="0"/>
            <a:ext cx="12192000" cy="6669741"/>
          </a:xfrm>
          <a:prstGeom prst="rect">
            <a:avLst/>
          </a:prstGeom>
          <a:gradFill>
            <a:gsLst>
              <a:gs pos="0">
                <a:srgbClr val="BE8500"/>
              </a:gs>
              <a:gs pos="74000">
                <a:srgbClr val="FFBB1D"/>
              </a:gs>
              <a:gs pos="83000">
                <a:srgbClr val="FFBB1D"/>
              </a:gs>
              <a:gs pos="100000">
                <a:srgbClr val="BE8500"/>
              </a:gs>
            </a:gsLst>
            <a:lin ang="5400000" scaled="0"/>
          </a:gradFill>
          <a:ln w="12700" cap="flat" cmpd="sng">
            <a:solidFill>
              <a:srgbClr val="007EA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19"/>
          <p:cNvSpPr/>
          <p:nvPr/>
        </p:nvSpPr>
        <p:spPr>
          <a:xfrm>
            <a:off x="-1" y="0"/>
            <a:ext cx="12192000" cy="6669741"/>
          </a:xfrm>
          <a:prstGeom prst="rect">
            <a:avLst/>
          </a:prstGeom>
          <a:gradFill>
            <a:gsLst>
              <a:gs pos="0">
                <a:srgbClr val="BE8500"/>
              </a:gs>
              <a:gs pos="74000">
                <a:srgbClr val="FFBB1D"/>
              </a:gs>
              <a:gs pos="83000">
                <a:srgbClr val="FFBB1D"/>
              </a:gs>
              <a:gs pos="100000">
                <a:srgbClr val="BE8500"/>
              </a:gs>
            </a:gsLst>
            <a:lin ang="5400000" scaled="0"/>
          </a:gradFill>
          <a:ln w="12700" cap="flat" cmpd="sng">
            <a:solidFill>
              <a:srgbClr val="007EA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8" name="Google Shape;158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692452" y="565092"/>
            <a:ext cx="1280481" cy="351421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19"/>
          <p:cNvSpPr txBox="1"/>
          <p:nvPr/>
        </p:nvSpPr>
        <p:spPr>
          <a:xfrm>
            <a:off x="12405449" y="2366"/>
            <a:ext cx="2785533" cy="2492990"/>
          </a:xfrm>
          <a:prstGeom prst="rect">
            <a:avLst/>
          </a:prstGeom>
          <a:solidFill>
            <a:srgbClr val="F2F2F2"/>
          </a:solidFill>
          <a:ln w="28575" cap="flat" cmpd="sng">
            <a:solidFill>
              <a:srgbClr val="8B8B8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Video Playback Slide Layout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background image must be replaced to use this page. Click the icon and select your video source, choose your file and click “insert”.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Best practice is to use </a:t>
            </a:r>
            <a:r>
              <a:rPr lang="en-US"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file saved locally on the computer </a:t>
            </a: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avoid technology and/or internet failure during presentation.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 not insert any text on this slide.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19"/>
          <p:cNvSpPr txBox="1"/>
          <p:nvPr/>
        </p:nvSpPr>
        <p:spPr>
          <a:xfrm>
            <a:off x="12405448" y="5382100"/>
            <a:ext cx="2785533" cy="1384995"/>
          </a:xfrm>
          <a:prstGeom prst="rect">
            <a:avLst/>
          </a:prstGeom>
          <a:solidFill>
            <a:srgbClr val="F2F2F2"/>
          </a:solidFill>
          <a:ln w="28575" cap="flat" cmpd="sng">
            <a:solidFill>
              <a:srgbClr val="8B8B8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Guidelines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 not allow content to exceed space provided.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Use this layout for embedded video playback only.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19"/>
          <p:cNvSpPr>
            <a:spLocks noGrp="1"/>
          </p:cNvSpPr>
          <p:nvPr>
            <p:ph type="media" idx="2"/>
          </p:nvPr>
        </p:nvSpPr>
        <p:spPr>
          <a:xfrm>
            <a:off x="618353" y="573741"/>
            <a:ext cx="9855033" cy="5543456"/>
          </a:xfrm>
          <a:prstGeom prst="rect">
            <a:avLst/>
          </a:prstGeom>
          <a:noFill/>
          <a:ln>
            <a:noFill/>
          </a:ln>
          <a:effectLst>
            <a:outerShdw blurRad="127000" dist="25400" sx="101000" sy="101000" algn="ctr" rotWithShape="0">
              <a:srgbClr val="000000">
                <a:alpha val="20000"/>
              </a:srgbClr>
            </a:outerShdw>
          </a:effectLst>
        </p:spPr>
        <p:txBody>
          <a:bodyPr spcFirstLastPara="1" wrap="square" lIns="0" tIns="45700" rIns="0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Char char="o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2" name="Google Shape;162;p19"/>
          <p:cNvSpPr/>
          <p:nvPr/>
        </p:nvSpPr>
        <p:spPr>
          <a:xfrm>
            <a:off x="0" y="6767095"/>
            <a:ext cx="518160" cy="1010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19"/>
          <p:cNvSpPr/>
          <p:nvPr/>
        </p:nvSpPr>
        <p:spPr>
          <a:xfrm>
            <a:off x="601884" y="6767095"/>
            <a:ext cx="11590115" cy="10106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4" name="Google Shape;164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828526" y="5816420"/>
            <a:ext cx="1014702" cy="313591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19"/>
          <p:cNvSpPr txBox="1"/>
          <p:nvPr/>
        </p:nvSpPr>
        <p:spPr>
          <a:xfrm>
            <a:off x="10807389" y="5527451"/>
            <a:ext cx="1050606" cy="415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Arial"/>
              <a:buNone/>
            </a:pPr>
            <a:r>
              <a:rPr lang="en-US" sz="7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Official pediatric teaching </a:t>
            </a:r>
            <a:br>
              <a:rPr lang="en-US" sz="7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7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hospital of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endParaRPr sz="7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19"/>
          <p:cNvSpPr/>
          <p:nvPr/>
        </p:nvSpPr>
        <p:spPr>
          <a:xfrm>
            <a:off x="-1" y="0"/>
            <a:ext cx="12192000" cy="6669741"/>
          </a:xfrm>
          <a:prstGeom prst="rect">
            <a:avLst/>
          </a:prstGeom>
          <a:gradFill>
            <a:gsLst>
              <a:gs pos="0">
                <a:srgbClr val="005443"/>
              </a:gs>
              <a:gs pos="74000">
                <a:srgbClr val="007E64"/>
              </a:gs>
              <a:gs pos="83000">
                <a:srgbClr val="007E64"/>
              </a:gs>
              <a:gs pos="100000">
                <a:srgbClr val="005443"/>
              </a:gs>
            </a:gsLst>
            <a:lin ang="5400000" scaled="0"/>
          </a:gradFill>
          <a:ln w="12700" cap="flat" cmpd="sng">
            <a:solidFill>
              <a:srgbClr val="007EA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19"/>
          <p:cNvSpPr/>
          <p:nvPr/>
        </p:nvSpPr>
        <p:spPr>
          <a:xfrm>
            <a:off x="0" y="6767095"/>
            <a:ext cx="518160" cy="1010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19"/>
          <p:cNvSpPr/>
          <p:nvPr/>
        </p:nvSpPr>
        <p:spPr>
          <a:xfrm>
            <a:off x="601884" y="6767095"/>
            <a:ext cx="11590115" cy="10106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19"/>
          <p:cNvSpPr/>
          <p:nvPr/>
        </p:nvSpPr>
        <p:spPr>
          <a:xfrm>
            <a:off x="0" y="6767095"/>
            <a:ext cx="518160" cy="10106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19"/>
          <p:cNvSpPr/>
          <p:nvPr/>
        </p:nvSpPr>
        <p:spPr>
          <a:xfrm>
            <a:off x="601884" y="6767095"/>
            <a:ext cx="11590115" cy="1010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19"/>
          <p:cNvSpPr>
            <a:spLocks noGrp="1"/>
          </p:cNvSpPr>
          <p:nvPr>
            <p:ph type="media" idx="3"/>
          </p:nvPr>
        </p:nvSpPr>
        <p:spPr>
          <a:xfrm>
            <a:off x="1473170" y="1166272"/>
            <a:ext cx="9245660" cy="5200684"/>
          </a:xfrm>
          <a:prstGeom prst="rect">
            <a:avLst/>
          </a:prstGeom>
          <a:noFill/>
          <a:ln>
            <a:noFill/>
          </a:ln>
          <a:effectLst>
            <a:outerShdw blurRad="127000" dist="25400" sx="101000" sy="101000" algn="ctr" rotWithShape="0">
              <a:srgbClr val="000000">
                <a:alpha val="20000"/>
              </a:srgbClr>
            </a:outerShdw>
          </a:effectLst>
        </p:spPr>
        <p:txBody>
          <a:bodyPr spcFirstLastPara="1" wrap="square" lIns="0" tIns="45700" rIns="0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Char char="o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2" name="Google Shape;172;p19"/>
          <p:cNvSpPr txBox="1">
            <a:spLocks noGrp="1"/>
          </p:cNvSpPr>
          <p:nvPr>
            <p:ph type="title"/>
          </p:nvPr>
        </p:nvSpPr>
        <p:spPr>
          <a:xfrm>
            <a:off x="1459412" y="245646"/>
            <a:ext cx="8897715" cy="674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Widescreen Video Layout-Blue">
  <p:cSld name="Widescreen Video Layout-Blue">
    <p:bg>
      <p:bgPr>
        <a:solidFill>
          <a:srgbClr val="FFFFFF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0"/>
          <p:cNvSpPr/>
          <p:nvPr/>
        </p:nvSpPr>
        <p:spPr>
          <a:xfrm>
            <a:off x="0" y="1"/>
            <a:ext cx="12192000" cy="6669740"/>
          </a:xfrm>
          <a:prstGeom prst="rect">
            <a:avLst/>
          </a:prstGeom>
          <a:gradFill>
            <a:gsLst>
              <a:gs pos="0">
                <a:srgbClr val="131E2A"/>
              </a:gs>
              <a:gs pos="74000">
                <a:srgbClr val="1B516A"/>
              </a:gs>
              <a:gs pos="83000">
                <a:srgbClr val="1B516A"/>
              </a:gs>
              <a:gs pos="100000">
                <a:srgbClr val="131E2A"/>
              </a:gs>
            </a:gsLst>
            <a:lin ang="5400000" scaled="0"/>
          </a:gradFill>
          <a:ln w="12700" cap="flat" cmpd="sng">
            <a:solidFill>
              <a:srgbClr val="007EA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20"/>
          <p:cNvSpPr/>
          <p:nvPr/>
        </p:nvSpPr>
        <p:spPr>
          <a:xfrm>
            <a:off x="0" y="6767095"/>
            <a:ext cx="518160" cy="1010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20"/>
          <p:cNvSpPr/>
          <p:nvPr/>
        </p:nvSpPr>
        <p:spPr>
          <a:xfrm>
            <a:off x="601884" y="6767095"/>
            <a:ext cx="11590115" cy="10106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20"/>
          <p:cNvSpPr/>
          <p:nvPr/>
        </p:nvSpPr>
        <p:spPr>
          <a:xfrm>
            <a:off x="0" y="6767095"/>
            <a:ext cx="518160" cy="1010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20"/>
          <p:cNvSpPr/>
          <p:nvPr/>
        </p:nvSpPr>
        <p:spPr>
          <a:xfrm>
            <a:off x="601884" y="6767095"/>
            <a:ext cx="11590115" cy="10106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20"/>
          <p:cNvSpPr/>
          <p:nvPr/>
        </p:nvSpPr>
        <p:spPr>
          <a:xfrm>
            <a:off x="0" y="6767095"/>
            <a:ext cx="518160" cy="10106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20"/>
          <p:cNvSpPr/>
          <p:nvPr/>
        </p:nvSpPr>
        <p:spPr>
          <a:xfrm>
            <a:off x="601884" y="6767095"/>
            <a:ext cx="11590115" cy="1010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20"/>
          <p:cNvSpPr>
            <a:spLocks noGrp="1"/>
          </p:cNvSpPr>
          <p:nvPr>
            <p:ph type="media" idx="2"/>
          </p:nvPr>
        </p:nvSpPr>
        <p:spPr>
          <a:xfrm>
            <a:off x="1473170" y="1166272"/>
            <a:ext cx="9245660" cy="5200684"/>
          </a:xfrm>
          <a:prstGeom prst="rect">
            <a:avLst/>
          </a:prstGeom>
          <a:noFill/>
          <a:ln>
            <a:noFill/>
          </a:ln>
          <a:effectLst>
            <a:outerShdw blurRad="127000" dist="25400" sx="101000" sy="101000" algn="ctr" rotWithShape="0">
              <a:srgbClr val="000000">
                <a:alpha val="20000"/>
              </a:srgbClr>
            </a:outerShdw>
          </a:effectLst>
        </p:spPr>
        <p:txBody>
          <a:bodyPr spcFirstLastPara="1" wrap="square" lIns="0" tIns="45700" rIns="0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Char char="o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2" name="Google Shape;182;p20"/>
          <p:cNvSpPr txBox="1">
            <a:spLocks noGrp="1"/>
          </p:cNvSpPr>
          <p:nvPr>
            <p:ph type="title"/>
          </p:nvPr>
        </p:nvSpPr>
        <p:spPr>
          <a:xfrm>
            <a:off x="1459412" y="245646"/>
            <a:ext cx="8897715" cy="674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20"/>
          <p:cNvSpPr txBox="1"/>
          <p:nvPr/>
        </p:nvSpPr>
        <p:spPr>
          <a:xfrm>
            <a:off x="12405449" y="2366"/>
            <a:ext cx="2785533" cy="2492990"/>
          </a:xfrm>
          <a:prstGeom prst="rect">
            <a:avLst/>
          </a:prstGeom>
          <a:solidFill>
            <a:srgbClr val="F2F2F2"/>
          </a:solidFill>
          <a:ln w="28575" cap="flat" cmpd="sng">
            <a:solidFill>
              <a:srgbClr val="8B8B8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Video Playback Slide Layout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background image must be replaced to use this page. Click the icon and select your video source, choose your file and click “insert”.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Best practice is to use </a:t>
            </a:r>
            <a:r>
              <a:rPr lang="en-US"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file saved locally on the computer </a:t>
            </a: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avoid technology and/or internet failure during presentation.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 not insert any text on this slide.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20"/>
          <p:cNvSpPr txBox="1"/>
          <p:nvPr/>
        </p:nvSpPr>
        <p:spPr>
          <a:xfrm>
            <a:off x="12405448" y="5382100"/>
            <a:ext cx="2785533" cy="1384995"/>
          </a:xfrm>
          <a:prstGeom prst="rect">
            <a:avLst/>
          </a:prstGeom>
          <a:solidFill>
            <a:srgbClr val="F2F2F2"/>
          </a:solidFill>
          <a:ln w="28575" cap="flat" cmpd="sng">
            <a:solidFill>
              <a:srgbClr val="8B8B8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Guidelines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 not allow content to exceed space provided.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Use this layout for embedded video playback only.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vider/Quote">
  <p:cSld name="Divider/Quote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3"/>
          <p:cNvSpPr txBox="1">
            <a:spLocks noGrp="1"/>
          </p:cNvSpPr>
          <p:nvPr>
            <p:ph type="title"/>
          </p:nvPr>
        </p:nvSpPr>
        <p:spPr>
          <a:xfrm>
            <a:off x="601884" y="0"/>
            <a:ext cx="10980515" cy="3324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3"/>
          <p:cNvSpPr/>
          <p:nvPr/>
        </p:nvSpPr>
        <p:spPr>
          <a:xfrm>
            <a:off x="0" y="3453024"/>
            <a:ext cx="518160" cy="1010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3"/>
          <p:cNvSpPr/>
          <p:nvPr/>
        </p:nvSpPr>
        <p:spPr>
          <a:xfrm>
            <a:off x="601884" y="3453024"/>
            <a:ext cx="11590115" cy="10106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 txBox="1"/>
          <p:nvPr/>
        </p:nvSpPr>
        <p:spPr>
          <a:xfrm>
            <a:off x="12410019" y="3168650"/>
            <a:ext cx="2785533" cy="3416320"/>
          </a:xfrm>
          <a:prstGeom prst="rect">
            <a:avLst/>
          </a:prstGeom>
          <a:solidFill>
            <a:srgbClr val="F2F2F2"/>
          </a:solidFill>
          <a:ln w="28575" cap="flat" cmpd="sng">
            <a:solidFill>
              <a:srgbClr val="8B8B8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Guidelines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Use Brand theme colors ONLY.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 not allow content to exceed space provided. Content should not extend beyond the green/blue line/footer.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Headline must be 36pt – shorten your title to fit in the space provided.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 not change colors of typography. Only incorporate colors labeled “theme colors” in graphs and charts.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Only use “Arial” as the font for all text and never size under 16pt for presentations.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0" y="3453024"/>
            <a:ext cx="518160" cy="1010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3"/>
          <p:cNvSpPr/>
          <p:nvPr/>
        </p:nvSpPr>
        <p:spPr>
          <a:xfrm>
            <a:off x="601884" y="3453024"/>
            <a:ext cx="11590115" cy="10106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42;p3"/>
          <p:cNvSpPr txBox="1"/>
          <p:nvPr/>
        </p:nvSpPr>
        <p:spPr>
          <a:xfrm>
            <a:off x="12410019" y="0"/>
            <a:ext cx="2785533" cy="1200329"/>
          </a:xfrm>
          <a:prstGeom prst="rect">
            <a:avLst/>
          </a:prstGeom>
          <a:solidFill>
            <a:srgbClr val="F2F2F2"/>
          </a:solidFill>
          <a:ln w="28575" cap="flat" cmpd="sng">
            <a:solidFill>
              <a:srgbClr val="8B8B8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Divider Layout</a:t>
            </a:r>
            <a:endParaRPr sz="12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Use divider slides to organize the flow of your presentation or to call out quotes or words of importance.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43;p3"/>
          <p:cNvSpPr/>
          <p:nvPr/>
        </p:nvSpPr>
        <p:spPr>
          <a:xfrm>
            <a:off x="0" y="3453024"/>
            <a:ext cx="518160" cy="10106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3"/>
          <p:cNvSpPr/>
          <p:nvPr/>
        </p:nvSpPr>
        <p:spPr>
          <a:xfrm>
            <a:off x="601884" y="3453024"/>
            <a:ext cx="11590115" cy="1010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2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  <a:defRPr/>
            </a:lvl1pPr>
            <a:lvl2pPr marL="914400" lvl="1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o"/>
              <a:defRPr/>
            </a:lvl2pPr>
            <a:lvl3pPr marL="1371600" lvl="2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–"/>
              <a:defRPr/>
            </a:lvl3pPr>
            <a:lvl4pPr marL="1828800" lvl="3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•"/>
              <a:defRPr/>
            </a:lvl4pPr>
            <a:lvl5pPr marL="2286000" lvl="4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marL="2743200" lvl="5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•"/>
              <a:defRPr/>
            </a:lvl6pPr>
            <a:lvl7pPr marL="3200400" lvl="6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•"/>
              <a:defRPr/>
            </a:lvl7pPr>
            <a:lvl8pPr marL="3657600" lvl="7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•"/>
              <a:defRPr/>
            </a:lvl8pPr>
            <a:lvl9pPr marL="4114800" lvl="8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188" name="Google Shape;188;p21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999900" cy="39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9" name="Google Shape;189;p21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999900" cy="39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0" name="Google Shape;190;p2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marL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marL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marL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marL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marL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marL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marL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marL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Title Slide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3"/>
          <p:cNvSpPr/>
          <p:nvPr/>
        </p:nvSpPr>
        <p:spPr>
          <a:xfrm>
            <a:off x="0" y="0"/>
            <a:ext cx="12192000" cy="4612200"/>
          </a:xfrm>
          <a:prstGeom prst="rect">
            <a:avLst/>
          </a:prstGeom>
          <a:solidFill>
            <a:srgbClr val="008AD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23"/>
          <p:cNvSpPr txBox="1">
            <a:spLocks noGrp="1"/>
          </p:cNvSpPr>
          <p:nvPr>
            <p:ph type="body" idx="1"/>
          </p:nvPr>
        </p:nvSpPr>
        <p:spPr>
          <a:xfrm>
            <a:off x="609600" y="811296"/>
            <a:ext cx="10972800" cy="104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3" name="Google Shape;203;p23"/>
          <p:cNvSpPr txBox="1">
            <a:spLocks noGrp="1"/>
          </p:cNvSpPr>
          <p:nvPr>
            <p:ph type="body" idx="2"/>
          </p:nvPr>
        </p:nvSpPr>
        <p:spPr>
          <a:xfrm>
            <a:off x="609600" y="2260600"/>
            <a:ext cx="10972800" cy="66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4" name="Google Shape;204;p23"/>
          <p:cNvSpPr txBox="1">
            <a:spLocks noGrp="1"/>
          </p:cNvSpPr>
          <p:nvPr>
            <p:ph type="body" idx="3"/>
          </p:nvPr>
        </p:nvSpPr>
        <p:spPr>
          <a:xfrm>
            <a:off x="609600" y="3023901"/>
            <a:ext cx="10972800" cy="41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05" name="Google Shape;205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203640" y="5020245"/>
            <a:ext cx="3415551" cy="15249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column text and photo">
  <p:cSld name="2 column text and photo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4"/>
          <p:cNvSpPr txBox="1">
            <a:spLocks noGrp="1"/>
          </p:cNvSpPr>
          <p:nvPr>
            <p:ph type="title"/>
          </p:nvPr>
        </p:nvSpPr>
        <p:spPr>
          <a:xfrm>
            <a:off x="609600" y="388938"/>
            <a:ext cx="5486400" cy="12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8" name="Google Shape;208;p24"/>
          <p:cNvSpPr txBox="1">
            <a:spLocks noGrp="1"/>
          </p:cNvSpPr>
          <p:nvPr>
            <p:ph type="body" idx="1"/>
          </p:nvPr>
        </p:nvSpPr>
        <p:spPr>
          <a:xfrm>
            <a:off x="609600" y="1943100"/>
            <a:ext cx="5486400" cy="27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9" name="Google Shape;209;p24"/>
          <p:cNvSpPr>
            <a:spLocks noGrp="1"/>
          </p:cNvSpPr>
          <p:nvPr>
            <p:ph type="pic" idx="2"/>
          </p:nvPr>
        </p:nvSpPr>
        <p:spPr>
          <a:xfrm>
            <a:off x="6096000" y="97971"/>
            <a:ext cx="6096000" cy="58836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210" name="Google Shape;210;p24"/>
          <p:cNvSpPr txBox="1">
            <a:spLocks noGrp="1"/>
          </p:cNvSpPr>
          <p:nvPr>
            <p:ph type="body" idx="3"/>
          </p:nvPr>
        </p:nvSpPr>
        <p:spPr>
          <a:xfrm>
            <a:off x="0" y="5248275"/>
            <a:ext cx="6096000" cy="733500"/>
          </a:xfrm>
          <a:prstGeom prst="rect">
            <a:avLst/>
          </a:prstGeom>
          <a:solidFill>
            <a:srgbClr val="008AD0"/>
          </a:solidFill>
          <a:ln>
            <a:noFill/>
          </a:ln>
        </p:spPr>
        <p:txBody>
          <a:bodyPr spcFirstLastPara="1" wrap="square" lIns="457200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">
  <p:cSld name="Content"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5"/>
          <p:cNvSpPr txBox="1">
            <a:spLocks noGrp="1"/>
          </p:cNvSpPr>
          <p:nvPr>
            <p:ph type="body" idx="1"/>
          </p:nvPr>
        </p:nvSpPr>
        <p:spPr>
          <a:xfrm>
            <a:off x="609600" y="1943100"/>
            <a:ext cx="6705600" cy="40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3" name="Google Shape;213;p25"/>
          <p:cNvSpPr txBox="1">
            <a:spLocks noGrp="1"/>
          </p:cNvSpPr>
          <p:nvPr>
            <p:ph type="title"/>
          </p:nvPr>
        </p:nvSpPr>
        <p:spPr>
          <a:xfrm>
            <a:off x="609600" y="388938"/>
            <a:ext cx="10972800" cy="12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column text and photos">
  <p:cSld name="2 column text and photos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6"/>
          <p:cNvSpPr txBox="1">
            <a:spLocks noGrp="1"/>
          </p:cNvSpPr>
          <p:nvPr>
            <p:ph type="title"/>
          </p:nvPr>
        </p:nvSpPr>
        <p:spPr>
          <a:xfrm>
            <a:off x="609600" y="388938"/>
            <a:ext cx="5486400" cy="12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6" name="Google Shape;216;p26"/>
          <p:cNvSpPr txBox="1">
            <a:spLocks noGrp="1"/>
          </p:cNvSpPr>
          <p:nvPr>
            <p:ph type="body" idx="1"/>
          </p:nvPr>
        </p:nvSpPr>
        <p:spPr>
          <a:xfrm>
            <a:off x="609600" y="1943100"/>
            <a:ext cx="5486400" cy="40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7" name="Google Shape;217;p26"/>
          <p:cNvSpPr>
            <a:spLocks noGrp="1"/>
          </p:cNvSpPr>
          <p:nvPr>
            <p:ph type="pic" idx="2"/>
          </p:nvPr>
        </p:nvSpPr>
        <p:spPr>
          <a:xfrm>
            <a:off x="6096000" y="97971"/>
            <a:ext cx="3048000" cy="29529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218" name="Google Shape;218;p26"/>
          <p:cNvSpPr>
            <a:spLocks noGrp="1"/>
          </p:cNvSpPr>
          <p:nvPr>
            <p:ph type="pic" idx="3"/>
          </p:nvPr>
        </p:nvSpPr>
        <p:spPr>
          <a:xfrm>
            <a:off x="9144000" y="3050730"/>
            <a:ext cx="3048000" cy="29445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219" name="Google Shape;219;p26"/>
          <p:cNvSpPr/>
          <p:nvPr/>
        </p:nvSpPr>
        <p:spPr>
          <a:xfrm>
            <a:off x="9144000" y="97971"/>
            <a:ext cx="3048000" cy="2952900"/>
          </a:xfrm>
          <a:prstGeom prst="rect">
            <a:avLst/>
          </a:prstGeom>
          <a:solidFill>
            <a:srgbClr val="00A2B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26"/>
          <p:cNvSpPr/>
          <p:nvPr/>
        </p:nvSpPr>
        <p:spPr>
          <a:xfrm>
            <a:off x="6096000" y="3050730"/>
            <a:ext cx="3048000" cy="2944500"/>
          </a:xfrm>
          <a:prstGeom prst="rect">
            <a:avLst/>
          </a:prstGeom>
          <a:solidFill>
            <a:srgbClr val="F7921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Slide">
  <p:cSld name="Section Slide"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7"/>
          <p:cNvSpPr/>
          <p:nvPr/>
        </p:nvSpPr>
        <p:spPr>
          <a:xfrm>
            <a:off x="0" y="0"/>
            <a:ext cx="12192000" cy="5981700"/>
          </a:xfrm>
          <a:prstGeom prst="rect">
            <a:avLst/>
          </a:prstGeom>
          <a:solidFill>
            <a:srgbClr val="008AD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27"/>
          <p:cNvSpPr txBox="1">
            <a:spLocks noGrp="1"/>
          </p:cNvSpPr>
          <p:nvPr>
            <p:ph type="title"/>
          </p:nvPr>
        </p:nvSpPr>
        <p:spPr>
          <a:xfrm>
            <a:off x="609600" y="2385218"/>
            <a:ext cx="10972800" cy="18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  <a:defRPr sz="6000" b="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End Slide">
  <p:cSld name="End Slide"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Google Shape;225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52949" y="1346200"/>
            <a:ext cx="6064575" cy="2707749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28"/>
          <p:cNvSpPr txBox="1"/>
          <p:nvPr/>
        </p:nvSpPr>
        <p:spPr>
          <a:xfrm>
            <a:off x="3825677" y="5223014"/>
            <a:ext cx="45408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www.thevillage.org</a:t>
            </a:r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&amp; Media">
  <p:cSld name="Content &amp; Media"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9"/>
          <p:cNvSpPr txBox="1">
            <a:spLocks noGrp="1"/>
          </p:cNvSpPr>
          <p:nvPr>
            <p:ph type="body" idx="1"/>
          </p:nvPr>
        </p:nvSpPr>
        <p:spPr>
          <a:xfrm>
            <a:off x="609600" y="1943100"/>
            <a:ext cx="6705600" cy="40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9" name="Google Shape;229;p29"/>
          <p:cNvSpPr>
            <a:spLocks noGrp="1"/>
          </p:cNvSpPr>
          <p:nvPr>
            <p:ph type="pic" idx="2"/>
          </p:nvPr>
        </p:nvSpPr>
        <p:spPr>
          <a:xfrm>
            <a:off x="7315200" y="1943100"/>
            <a:ext cx="4876800" cy="40386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230" name="Google Shape;230;p29"/>
          <p:cNvSpPr txBox="1">
            <a:spLocks noGrp="1"/>
          </p:cNvSpPr>
          <p:nvPr>
            <p:ph type="title"/>
          </p:nvPr>
        </p:nvSpPr>
        <p:spPr>
          <a:xfrm>
            <a:off x="609600" y="388938"/>
            <a:ext cx="10972800" cy="12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&amp; Media - Solid bar">
  <p:cSld name="Content &amp; Media - Solid bar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0"/>
          <p:cNvSpPr txBox="1">
            <a:spLocks noGrp="1"/>
          </p:cNvSpPr>
          <p:nvPr>
            <p:ph type="body" idx="1"/>
          </p:nvPr>
        </p:nvSpPr>
        <p:spPr>
          <a:xfrm>
            <a:off x="609600" y="1943100"/>
            <a:ext cx="6705600" cy="40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3" name="Google Shape;233;p30"/>
          <p:cNvSpPr>
            <a:spLocks noGrp="1"/>
          </p:cNvSpPr>
          <p:nvPr>
            <p:ph type="pic" idx="2"/>
          </p:nvPr>
        </p:nvSpPr>
        <p:spPr>
          <a:xfrm>
            <a:off x="7315200" y="1943100"/>
            <a:ext cx="4876800" cy="40386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234" name="Google Shape;234;p30"/>
          <p:cNvSpPr/>
          <p:nvPr/>
        </p:nvSpPr>
        <p:spPr>
          <a:xfrm>
            <a:off x="0" y="0"/>
            <a:ext cx="12192000" cy="101700"/>
          </a:xfrm>
          <a:prstGeom prst="rect">
            <a:avLst/>
          </a:prstGeom>
          <a:solidFill>
            <a:srgbClr val="008AD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30"/>
          <p:cNvSpPr txBox="1">
            <a:spLocks noGrp="1"/>
          </p:cNvSpPr>
          <p:nvPr>
            <p:ph type="title"/>
          </p:nvPr>
        </p:nvSpPr>
        <p:spPr>
          <a:xfrm>
            <a:off x="609600" y="388938"/>
            <a:ext cx="10972800" cy="12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rt">
  <p:cSld name="Chart"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1"/>
          <p:cNvSpPr txBox="1">
            <a:spLocks noGrp="1"/>
          </p:cNvSpPr>
          <p:nvPr>
            <p:ph type="title"/>
          </p:nvPr>
        </p:nvSpPr>
        <p:spPr>
          <a:xfrm>
            <a:off x="609600" y="388938"/>
            <a:ext cx="10972800" cy="12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8" name="Google Shape;238;p31"/>
          <p:cNvSpPr txBox="1">
            <a:spLocks noGrp="1"/>
          </p:cNvSpPr>
          <p:nvPr>
            <p:ph type="body" idx="1"/>
          </p:nvPr>
        </p:nvSpPr>
        <p:spPr>
          <a:xfrm>
            <a:off x="609600" y="1943100"/>
            <a:ext cx="5486400" cy="40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18287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9" name="Google Shape;239;p31"/>
          <p:cNvSpPr>
            <a:spLocks noGrp="1"/>
          </p:cNvSpPr>
          <p:nvPr>
            <p:ph type="chart" idx="2"/>
          </p:nvPr>
        </p:nvSpPr>
        <p:spPr>
          <a:xfrm>
            <a:off x="6096000" y="1943100"/>
            <a:ext cx="5486400" cy="40386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18287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able of Contents">
  <p:cSld name="1_Table of Contents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4"/>
          <p:cNvSpPr txBox="1"/>
          <p:nvPr/>
        </p:nvSpPr>
        <p:spPr>
          <a:xfrm>
            <a:off x="12410019" y="0"/>
            <a:ext cx="2785533" cy="1754326"/>
          </a:xfrm>
          <a:prstGeom prst="rect">
            <a:avLst/>
          </a:prstGeom>
          <a:solidFill>
            <a:srgbClr val="F2F2F2"/>
          </a:solidFill>
          <a:ln w="28575" cap="flat" cmpd="sng">
            <a:solidFill>
              <a:srgbClr val="8B8B8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Table of Contents Layout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Table of Contents title can be changed to Agenda or other titles.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Contents with bullet points can be changed and additional bullets can be added by pressing return to create a new line.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4"/>
          <p:cNvSpPr txBox="1">
            <a:spLocks noGrp="1"/>
          </p:cNvSpPr>
          <p:nvPr>
            <p:ph type="body" idx="1"/>
          </p:nvPr>
        </p:nvSpPr>
        <p:spPr>
          <a:xfrm>
            <a:off x="601663" y="1515291"/>
            <a:ext cx="10972801" cy="4824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 sz="2400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o"/>
              <a:defRPr sz="1800">
                <a:latin typeface="Arial"/>
                <a:ea typeface="Arial"/>
                <a:cs typeface="Arial"/>
                <a:sym typeface="Arial"/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–"/>
              <a:defRPr sz="1800"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 sz="1800">
                <a:latin typeface="Arial"/>
                <a:ea typeface="Arial"/>
                <a:cs typeface="Arial"/>
                <a:sym typeface="Arial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Courier New"/>
              <a:buChar char="o"/>
              <a:defRPr sz="18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4"/>
          <p:cNvSpPr txBox="1">
            <a:spLocks noGrp="1"/>
          </p:cNvSpPr>
          <p:nvPr>
            <p:ph type="title"/>
          </p:nvPr>
        </p:nvSpPr>
        <p:spPr>
          <a:xfrm>
            <a:off x="601884" y="145735"/>
            <a:ext cx="8524699" cy="9885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4"/>
          <p:cNvSpPr txBox="1">
            <a:spLocks noGrp="1"/>
          </p:cNvSpPr>
          <p:nvPr>
            <p:ph type="sldNum" idx="12"/>
          </p:nvPr>
        </p:nvSpPr>
        <p:spPr>
          <a:xfrm>
            <a:off x="1" y="6400799"/>
            <a:ext cx="5181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olumn text">
  <p:cSld name="2_column text"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2"/>
          <p:cNvSpPr txBox="1">
            <a:spLocks noGrp="1"/>
          </p:cNvSpPr>
          <p:nvPr>
            <p:ph type="title"/>
          </p:nvPr>
        </p:nvSpPr>
        <p:spPr>
          <a:xfrm>
            <a:off x="609600" y="388938"/>
            <a:ext cx="5486400" cy="12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182875" bIns="45700" anchor="t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2" name="Google Shape;242;p32"/>
          <p:cNvSpPr txBox="1">
            <a:spLocks noGrp="1"/>
          </p:cNvSpPr>
          <p:nvPr>
            <p:ph type="body" idx="1"/>
          </p:nvPr>
        </p:nvSpPr>
        <p:spPr>
          <a:xfrm>
            <a:off x="609600" y="1943100"/>
            <a:ext cx="5486400" cy="40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18287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3" name="Google Shape;243;p32"/>
          <p:cNvSpPr/>
          <p:nvPr/>
        </p:nvSpPr>
        <p:spPr>
          <a:xfrm>
            <a:off x="6096000" y="97971"/>
            <a:ext cx="6096000" cy="5883600"/>
          </a:xfrm>
          <a:prstGeom prst="rect">
            <a:avLst/>
          </a:prstGeom>
          <a:solidFill>
            <a:srgbClr val="008AD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32"/>
          <p:cNvSpPr txBox="1">
            <a:spLocks noGrp="1"/>
          </p:cNvSpPr>
          <p:nvPr>
            <p:ph type="body" idx="2"/>
          </p:nvPr>
        </p:nvSpPr>
        <p:spPr>
          <a:xfrm>
            <a:off x="6096000" y="1943101"/>
            <a:ext cx="5486400" cy="40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5" name="Google Shape;245;p32"/>
          <p:cNvSpPr txBox="1">
            <a:spLocks noGrp="1"/>
          </p:cNvSpPr>
          <p:nvPr>
            <p:ph type="body" idx="3"/>
          </p:nvPr>
        </p:nvSpPr>
        <p:spPr>
          <a:xfrm>
            <a:off x="6096000" y="388939"/>
            <a:ext cx="5486400" cy="12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4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ull page photo">
  <p:cSld name="Full page photo"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3"/>
          <p:cNvSpPr>
            <a:spLocks noGrp="1"/>
          </p:cNvSpPr>
          <p:nvPr>
            <p:ph type="pic" idx="2"/>
          </p:nvPr>
        </p:nvSpPr>
        <p:spPr>
          <a:xfrm>
            <a:off x="0" y="97971"/>
            <a:ext cx="12192000" cy="58836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248" name="Google Shape;248;p33"/>
          <p:cNvSpPr txBox="1">
            <a:spLocks noGrp="1"/>
          </p:cNvSpPr>
          <p:nvPr>
            <p:ph type="title"/>
          </p:nvPr>
        </p:nvSpPr>
        <p:spPr>
          <a:xfrm>
            <a:off x="609600" y="388938"/>
            <a:ext cx="10972800" cy="12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9" name="Google Shape;249;p33"/>
          <p:cNvSpPr txBox="1">
            <a:spLocks noGrp="1"/>
          </p:cNvSpPr>
          <p:nvPr>
            <p:ph type="body" idx="1"/>
          </p:nvPr>
        </p:nvSpPr>
        <p:spPr>
          <a:xfrm>
            <a:off x="0" y="5248275"/>
            <a:ext cx="12192000" cy="733500"/>
          </a:xfrm>
          <a:prstGeom prst="rect">
            <a:avLst/>
          </a:prstGeom>
          <a:solidFill>
            <a:srgbClr val="008AD0"/>
          </a:solidFill>
          <a:ln>
            <a:noFill/>
          </a:ln>
        </p:spPr>
        <p:txBody>
          <a:bodyPr spcFirstLastPara="1" wrap="square" lIns="457200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Title Slide"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" name="Google Shape;264;p35" descr="C:\Users\kkniss\AppData\Local\Temp\SNAGHTML4cd09f8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876800" y="6055671"/>
            <a:ext cx="3504221" cy="478910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35"/>
          <p:cNvSpPr>
            <a:spLocks noGrp="1"/>
          </p:cNvSpPr>
          <p:nvPr>
            <p:ph type="pic" idx="2"/>
          </p:nvPr>
        </p:nvSpPr>
        <p:spPr>
          <a:xfrm>
            <a:off x="0" y="1"/>
            <a:ext cx="4294500" cy="6690900"/>
          </a:xfrm>
          <a:prstGeom prst="rect">
            <a:avLst/>
          </a:prstGeom>
          <a:noFill/>
          <a:ln>
            <a:noFill/>
          </a:ln>
        </p:spPr>
      </p:sp>
      <p:sp>
        <p:nvSpPr>
          <p:cNvPr id="266" name="Google Shape;266;p35"/>
          <p:cNvSpPr txBox="1">
            <a:spLocks noGrp="1"/>
          </p:cNvSpPr>
          <p:nvPr>
            <p:ph type="ctrTitle"/>
          </p:nvPr>
        </p:nvSpPr>
        <p:spPr>
          <a:xfrm>
            <a:off x="4876800" y="1391478"/>
            <a:ext cx="6732000" cy="158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3600" b="0" i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67" name="Google Shape;267;p35"/>
          <p:cNvSpPr txBox="1">
            <a:spLocks noGrp="1"/>
          </p:cNvSpPr>
          <p:nvPr>
            <p:ph type="subTitle" idx="1"/>
          </p:nvPr>
        </p:nvSpPr>
        <p:spPr>
          <a:xfrm>
            <a:off x="4876801" y="3240160"/>
            <a:ext cx="6732000" cy="231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rgbClr val="7F7F7F"/>
              </a:buClr>
              <a:buSzPts val="2400"/>
              <a:buNone/>
              <a:defRPr sz="2400" b="0" i="0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/>
            </a:lvl3pPr>
            <a:lvl4pPr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68" name="Google Shape;268;p35"/>
          <p:cNvSpPr txBox="1"/>
          <p:nvPr/>
        </p:nvSpPr>
        <p:spPr>
          <a:xfrm>
            <a:off x="12410019" y="3"/>
            <a:ext cx="2785500" cy="1754700"/>
          </a:xfrm>
          <a:prstGeom prst="rect">
            <a:avLst/>
          </a:prstGeom>
          <a:solidFill>
            <a:srgbClr val="F2F2F2"/>
          </a:solidFill>
          <a:ln w="28575" cap="flat" cmpd="sng">
            <a:solidFill>
              <a:srgbClr val="8B8B8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Title Page Layout</a:t>
            </a:r>
            <a:endParaRPr sz="15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presentation subtitle can also be used for the date. If a subtitle is not needed, delete the text box.</a:t>
            </a:r>
            <a:endParaRPr sz="15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Approved Photography is available on the Intranet in the Brand Shop where MS Office Templates are hosted.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p35"/>
          <p:cNvSpPr/>
          <p:nvPr/>
        </p:nvSpPr>
        <p:spPr>
          <a:xfrm>
            <a:off x="0" y="6762813"/>
            <a:ext cx="4293600" cy="118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p35"/>
          <p:cNvSpPr/>
          <p:nvPr/>
        </p:nvSpPr>
        <p:spPr>
          <a:xfrm>
            <a:off x="4375975" y="6762813"/>
            <a:ext cx="7815900" cy="1188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Google Shape;271;p35"/>
          <p:cNvSpPr txBox="1"/>
          <p:nvPr/>
        </p:nvSpPr>
        <p:spPr>
          <a:xfrm>
            <a:off x="12410019" y="3168650"/>
            <a:ext cx="2785500" cy="3417000"/>
          </a:xfrm>
          <a:prstGeom prst="rect">
            <a:avLst/>
          </a:prstGeom>
          <a:solidFill>
            <a:srgbClr val="F2F2F2"/>
          </a:solidFill>
          <a:ln w="28575" cap="flat" cmpd="sng">
            <a:solidFill>
              <a:srgbClr val="8B8B8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Guidelines</a:t>
            </a:r>
            <a:endParaRPr sz="15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Use Brand theme colors ONLY.</a:t>
            </a:r>
            <a:endParaRPr sz="15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 not allow content to exceed space provided. Content should not extend beyond the green/blue line/footer.</a:t>
            </a:r>
            <a:endParaRPr sz="15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Headline must be 36pt – shorten your title to fit in the space provided.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 not change colors of typography. Only incorporate colors labeled “theme colors” in graphs and charts. </a:t>
            </a:r>
            <a:endParaRPr sz="15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Only use “Arial” as the font for all text and never size under 16pt for presentations.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Google Shape;272;p35"/>
          <p:cNvSpPr/>
          <p:nvPr/>
        </p:nvSpPr>
        <p:spPr>
          <a:xfrm>
            <a:off x="0" y="6762813"/>
            <a:ext cx="4293600" cy="118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Google Shape;273;p35"/>
          <p:cNvSpPr/>
          <p:nvPr/>
        </p:nvSpPr>
        <p:spPr>
          <a:xfrm>
            <a:off x="4375975" y="6762813"/>
            <a:ext cx="7815900" cy="1188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35"/>
          <p:cNvSpPr/>
          <p:nvPr/>
        </p:nvSpPr>
        <p:spPr>
          <a:xfrm>
            <a:off x="0" y="6762813"/>
            <a:ext cx="4293600" cy="118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p35"/>
          <p:cNvSpPr/>
          <p:nvPr/>
        </p:nvSpPr>
        <p:spPr>
          <a:xfrm>
            <a:off x="4375975" y="6762813"/>
            <a:ext cx="7815900" cy="118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4224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36"/>
          <p:cNvSpPr txBox="1"/>
          <p:nvPr/>
        </p:nvSpPr>
        <p:spPr>
          <a:xfrm>
            <a:off x="12410019" y="0"/>
            <a:ext cx="2785500" cy="1754700"/>
          </a:xfrm>
          <a:prstGeom prst="rect">
            <a:avLst/>
          </a:prstGeom>
          <a:solidFill>
            <a:srgbClr val="F2F2F2"/>
          </a:solidFill>
          <a:ln w="28575" cap="flat" cmpd="sng">
            <a:solidFill>
              <a:srgbClr val="8B8B8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Table of Contents Layout</a:t>
            </a:r>
            <a:endParaRPr sz="15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Table of Contents title can be changed to Agenda or other titles.</a:t>
            </a:r>
            <a:endParaRPr sz="15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Contents with bullet points can be changed and additional bullets can be added by pressing return to create a new line.</a:t>
            </a:r>
            <a:endParaRPr sz="1500"/>
          </a:p>
        </p:txBody>
      </p:sp>
      <p:sp>
        <p:nvSpPr>
          <p:cNvPr id="278" name="Google Shape;278;p36"/>
          <p:cNvSpPr txBox="1">
            <a:spLocks noGrp="1"/>
          </p:cNvSpPr>
          <p:nvPr>
            <p:ph type="body" idx="1"/>
          </p:nvPr>
        </p:nvSpPr>
        <p:spPr>
          <a:xfrm>
            <a:off x="601663" y="1515291"/>
            <a:ext cx="10972800" cy="482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8100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Arial"/>
                <a:ea typeface="Arial"/>
                <a:cs typeface="Arial"/>
                <a:sym typeface="Arial"/>
              </a:defRPr>
            </a:lvl1pPr>
            <a:lvl2pPr marL="914400" lvl="1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o"/>
              <a:defRPr sz="1900">
                <a:latin typeface="Arial"/>
                <a:ea typeface="Arial"/>
                <a:cs typeface="Arial"/>
                <a:sym typeface="Arial"/>
              </a:defRPr>
            </a:lvl2pPr>
            <a:lvl3pPr marL="1371600" lvl="2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–"/>
              <a:defRPr sz="1900">
                <a:latin typeface="Arial"/>
                <a:ea typeface="Arial"/>
                <a:cs typeface="Arial"/>
                <a:sym typeface="Arial"/>
              </a:defRPr>
            </a:lvl3pPr>
            <a:lvl4pPr marL="1828800" lvl="3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 sz="1900">
                <a:latin typeface="Arial"/>
                <a:ea typeface="Arial"/>
                <a:cs typeface="Arial"/>
                <a:sym typeface="Arial"/>
              </a:defRPr>
            </a:lvl4pPr>
            <a:lvl5pPr marL="2286000" lvl="4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ourier New"/>
              <a:buChar char="o"/>
              <a:defRPr sz="19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279" name="Google Shape;279;p36"/>
          <p:cNvSpPr txBox="1">
            <a:spLocks noGrp="1"/>
          </p:cNvSpPr>
          <p:nvPr>
            <p:ph type="title"/>
          </p:nvPr>
        </p:nvSpPr>
        <p:spPr>
          <a:xfrm>
            <a:off x="601884" y="145735"/>
            <a:ext cx="8524800" cy="98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80" name="Google Shape;280;p36"/>
          <p:cNvSpPr txBox="1">
            <a:spLocks noGrp="1"/>
          </p:cNvSpPr>
          <p:nvPr>
            <p:ph type="sldNum" idx="12"/>
          </p:nvPr>
        </p:nvSpPr>
        <p:spPr>
          <a:xfrm>
            <a:off x="1" y="6400799"/>
            <a:ext cx="518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ctr" rtl="0">
              <a:spcBef>
                <a:spcPts val="0"/>
              </a:spcBef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ctr" rtl="0">
              <a:spcBef>
                <a:spcPts val="0"/>
              </a:spcBef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ctr" rtl="0">
              <a:spcBef>
                <a:spcPts val="0"/>
              </a:spcBef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ctr" rtl="0">
              <a:spcBef>
                <a:spcPts val="0"/>
              </a:spcBef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ctr" rtl="0">
              <a:spcBef>
                <a:spcPts val="0"/>
              </a:spcBef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ctr" rtl="0">
              <a:spcBef>
                <a:spcPts val="0"/>
              </a:spcBef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ctr" rtl="0">
              <a:spcBef>
                <a:spcPts val="0"/>
              </a:spcBef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ctr" rtl="0">
              <a:spcBef>
                <a:spcPts val="0"/>
              </a:spcBef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olumn Copy Page">
  <p:cSld name="3 Column Copy Page"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37"/>
          <p:cNvSpPr txBox="1">
            <a:spLocks noGrp="1"/>
          </p:cNvSpPr>
          <p:nvPr>
            <p:ph type="body" idx="1"/>
          </p:nvPr>
        </p:nvSpPr>
        <p:spPr>
          <a:xfrm>
            <a:off x="601663" y="2009774"/>
            <a:ext cx="3513300" cy="44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925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 sz="1900">
                <a:latin typeface="Arial"/>
                <a:ea typeface="Arial"/>
                <a:cs typeface="Arial"/>
                <a:sym typeface="Arial"/>
              </a:defRPr>
            </a:lvl1pPr>
            <a:lvl2pPr marL="914400" lvl="1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o"/>
              <a:defRPr sz="1900">
                <a:latin typeface="Arial"/>
                <a:ea typeface="Arial"/>
                <a:cs typeface="Arial"/>
                <a:sym typeface="Arial"/>
              </a:defRPr>
            </a:lvl2pPr>
            <a:lvl3pPr marL="1371600" lvl="2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–"/>
              <a:defRPr sz="1900">
                <a:latin typeface="Arial"/>
                <a:ea typeface="Arial"/>
                <a:cs typeface="Arial"/>
                <a:sym typeface="Arial"/>
              </a:defRPr>
            </a:lvl3pPr>
            <a:lvl4pPr marL="1828800" lvl="3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 sz="1900">
                <a:latin typeface="Arial"/>
                <a:ea typeface="Arial"/>
                <a:cs typeface="Arial"/>
                <a:sym typeface="Arial"/>
              </a:defRPr>
            </a:lvl4pPr>
            <a:lvl5pPr marL="2286000" lvl="4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ourier New"/>
              <a:buChar char="o"/>
              <a:defRPr sz="19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283" name="Google Shape;283;p37"/>
          <p:cNvSpPr txBox="1">
            <a:spLocks noGrp="1"/>
          </p:cNvSpPr>
          <p:nvPr>
            <p:ph type="sldNum" idx="12"/>
          </p:nvPr>
        </p:nvSpPr>
        <p:spPr>
          <a:xfrm>
            <a:off x="1" y="6400799"/>
            <a:ext cx="518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ctr" rtl="0">
              <a:spcBef>
                <a:spcPts val="0"/>
              </a:spcBef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ctr" rtl="0">
              <a:spcBef>
                <a:spcPts val="0"/>
              </a:spcBef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ctr" rtl="0">
              <a:spcBef>
                <a:spcPts val="0"/>
              </a:spcBef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ctr" rtl="0">
              <a:spcBef>
                <a:spcPts val="0"/>
              </a:spcBef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ctr" rtl="0">
              <a:spcBef>
                <a:spcPts val="0"/>
              </a:spcBef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ctr" rtl="0">
              <a:spcBef>
                <a:spcPts val="0"/>
              </a:spcBef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ctr" rtl="0">
              <a:spcBef>
                <a:spcPts val="0"/>
              </a:spcBef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ctr" rtl="0">
              <a:spcBef>
                <a:spcPts val="0"/>
              </a:spcBef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84" name="Google Shape;284;p37"/>
          <p:cNvSpPr txBox="1">
            <a:spLocks noGrp="1"/>
          </p:cNvSpPr>
          <p:nvPr>
            <p:ph type="body" idx="2"/>
          </p:nvPr>
        </p:nvSpPr>
        <p:spPr>
          <a:xfrm>
            <a:off x="609602" y="1377400"/>
            <a:ext cx="3505200" cy="40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latin typeface="Arial"/>
                <a:ea typeface="Arial"/>
                <a:cs typeface="Arial"/>
                <a:sym typeface="Arial"/>
              </a:defRPr>
            </a:lvl1pPr>
            <a:lvl2pPr marL="914400" lvl="1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o"/>
              <a:defRPr sz="1900"/>
            </a:lvl2pPr>
            <a:lvl3pPr marL="1371600" lvl="2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–"/>
              <a:defRPr/>
            </a:lvl3pPr>
            <a:lvl4pPr marL="1828800" lvl="3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5pPr>
            <a:lvl6pPr marL="2743200" lvl="5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285" name="Google Shape;285;p37"/>
          <p:cNvSpPr txBox="1">
            <a:spLocks noGrp="1"/>
          </p:cNvSpPr>
          <p:nvPr>
            <p:ph type="body" idx="3"/>
          </p:nvPr>
        </p:nvSpPr>
        <p:spPr>
          <a:xfrm>
            <a:off x="4319587" y="1377400"/>
            <a:ext cx="3505200" cy="40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latin typeface="Arial"/>
                <a:ea typeface="Arial"/>
                <a:cs typeface="Arial"/>
                <a:sym typeface="Arial"/>
              </a:defRPr>
            </a:lvl1pPr>
            <a:lvl2pPr marL="914400" lvl="1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o"/>
              <a:defRPr sz="1900"/>
            </a:lvl2pPr>
            <a:lvl3pPr marL="1371600" lvl="2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–"/>
              <a:defRPr/>
            </a:lvl3pPr>
            <a:lvl4pPr marL="1828800" lvl="3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5pPr>
            <a:lvl6pPr marL="2743200" lvl="5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286" name="Google Shape;286;p37"/>
          <p:cNvSpPr txBox="1">
            <a:spLocks noGrp="1"/>
          </p:cNvSpPr>
          <p:nvPr>
            <p:ph type="body" idx="4"/>
          </p:nvPr>
        </p:nvSpPr>
        <p:spPr>
          <a:xfrm>
            <a:off x="8056680" y="1377400"/>
            <a:ext cx="3505200" cy="40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latin typeface="Arial"/>
                <a:ea typeface="Arial"/>
                <a:cs typeface="Arial"/>
                <a:sym typeface="Arial"/>
              </a:defRPr>
            </a:lvl1pPr>
            <a:lvl2pPr marL="914400" lvl="1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o"/>
              <a:defRPr sz="1900"/>
            </a:lvl2pPr>
            <a:lvl3pPr marL="1371600" lvl="2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–"/>
              <a:defRPr/>
            </a:lvl3pPr>
            <a:lvl4pPr marL="1828800" lvl="3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5pPr>
            <a:lvl6pPr marL="2743200" lvl="5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287" name="Google Shape;287;p37"/>
          <p:cNvSpPr txBox="1">
            <a:spLocks noGrp="1"/>
          </p:cNvSpPr>
          <p:nvPr>
            <p:ph type="body" idx="5"/>
          </p:nvPr>
        </p:nvSpPr>
        <p:spPr>
          <a:xfrm>
            <a:off x="4315617" y="2009773"/>
            <a:ext cx="3513300" cy="45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925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 sz="1900">
                <a:latin typeface="Arial"/>
                <a:ea typeface="Arial"/>
                <a:cs typeface="Arial"/>
                <a:sym typeface="Arial"/>
              </a:defRPr>
            </a:lvl1pPr>
            <a:lvl2pPr marL="914400" lvl="1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o"/>
              <a:defRPr sz="1900">
                <a:latin typeface="Arial"/>
                <a:ea typeface="Arial"/>
                <a:cs typeface="Arial"/>
                <a:sym typeface="Arial"/>
              </a:defRPr>
            </a:lvl2pPr>
            <a:lvl3pPr marL="1371600" lvl="2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–"/>
              <a:defRPr sz="1900">
                <a:latin typeface="Arial"/>
                <a:ea typeface="Arial"/>
                <a:cs typeface="Arial"/>
                <a:sym typeface="Arial"/>
              </a:defRPr>
            </a:lvl3pPr>
            <a:lvl4pPr marL="1828800" lvl="3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 sz="1900">
                <a:latin typeface="Arial"/>
                <a:ea typeface="Arial"/>
                <a:cs typeface="Arial"/>
                <a:sym typeface="Arial"/>
              </a:defRPr>
            </a:lvl4pPr>
            <a:lvl5pPr marL="2286000" lvl="4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ourier New"/>
              <a:buChar char="o"/>
              <a:defRPr sz="19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288" name="Google Shape;288;p37"/>
          <p:cNvSpPr txBox="1">
            <a:spLocks noGrp="1"/>
          </p:cNvSpPr>
          <p:nvPr>
            <p:ph type="body" idx="6"/>
          </p:nvPr>
        </p:nvSpPr>
        <p:spPr>
          <a:xfrm>
            <a:off x="8052710" y="2009773"/>
            <a:ext cx="3513300" cy="45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925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 sz="1900">
                <a:latin typeface="Arial"/>
                <a:ea typeface="Arial"/>
                <a:cs typeface="Arial"/>
                <a:sym typeface="Arial"/>
              </a:defRPr>
            </a:lvl1pPr>
            <a:lvl2pPr marL="914400" lvl="1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o"/>
              <a:defRPr sz="1900">
                <a:latin typeface="Arial"/>
                <a:ea typeface="Arial"/>
                <a:cs typeface="Arial"/>
                <a:sym typeface="Arial"/>
              </a:defRPr>
            </a:lvl2pPr>
            <a:lvl3pPr marL="1371600" lvl="2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–"/>
              <a:defRPr sz="1900">
                <a:latin typeface="Arial"/>
                <a:ea typeface="Arial"/>
                <a:cs typeface="Arial"/>
                <a:sym typeface="Arial"/>
              </a:defRPr>
            </a:lvl3pPr>
            <a:lvl4pPr marL="1828800" lvl="3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 sz="1900">
                <a:latin typeface="Arial"/>
                <a:ea typeface="Arial"/>
                <a:cs typeface="Arial"/>
                <a:sym typeface="Arial"/>
              </a:defRPr>
            </a:lvl4pPr>
            <a:lvl5pPr marL="2286000" lvl="4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ourier New"/>
              <a:buChar char="o"/>
              <a:defRPr sz="19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289" name="Google Shape;289;p37"/>
          <p:cNvSpPr txBox="1">
            <a:spLocks noGrp="1"/>
          </p:cNvSpPr>
          <p:nvPr>
            <p:ph type="title"/>
          </p:nvPr>
        </p:nvSpPr>
        <p:spPr>
          <a:xfrm>
            <a:off x="601885" y="145735"/>
            <a:ext cx="8516100" cy="98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90" name="Google Shape;290;p37"/>
          <p:cNvSpPr txBox="1"/>
          <p:nvPr/>
        </p:nvSpPr>
        <p:spPr>
          <a:xfrm>
            <a:off x="12410019" y="1"/>
            <a:ext cx="2785500" cy="1569900"/>
          </a:xfrm>
          <a:prstGeom prst="rect">
            <a:avLst/>
          </a:prstGeom>
          <a:solidFill>
            <a:srgbClr val="F2F2F2"/>
          </a:solidFill>
          <a:ln w="28575" cap="flat" cmpd="sng">
            <a:solidFill>
              <a:srgbClr val="8B8B8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Three Column Text Layout</a:t>
            </a:r>
            <a:endParaRPr sz="15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Replace slide title text.</a:t>
            </a:r>
            <a:endParaRPr sz="15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Update paragraph copy as needed. Use indent tool for more styles – bold, regular copy, bullets, etc.</a:t>
            </a:r>
            <a:endParaRPr sz="15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vider/Quote">
  <p:cSld name="Divider/Quote"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38"/>
          <p:cNvSpPr txBox="1">
            <a:spLocks noGrp="1"/>
          </p:cNvSpPr>
          <p:nvPr>
            <p:ph type="title"/>
          </p:nvPr>
        </p:nvSpPr>
        <p:spPr>
          <a:xfrm>
            <a:off x="601884" y="0"/>
            <a:ext cx="10980900" cy="332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93" name="Google Shape;293;p38"/>
          <p:cNvSpPr/>
          <p:nvPr/>
        </p:nvSpPr>
        <p:spPr>
          <a:xfrm>
            <a:off x="0" y="3453024"/>
            <a:ext cx="518100" cy="101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 b="0" i="0" u="none" strike="noStrike" cap="non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p38"/>
          <p:cNvSpPr/>
          <p:nvPr/>
        </p:nvSpPr>
        <p:spPr>
          <a:xfrm>
            <a:off x="601884" y="3453024"/>
            <a:ext cx="11590500" cy="1011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 b="0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p38"/>
          <p:cNvSpPr txBox="1"/>
          <p:nvPr/>
        </p:nvSpPr>
        <p:spPr>
          <a:xfrm>
            <a:off x="12410019" y="3168650"/>
            <a:ext cx="2785500" cy="3417000"/>
          </a:xfrm>
          <a:prstGeom prst="rect">
            <a:avLst/>
          </a:prstGeom>
          <a:solidFill>
            <a:srgbClr val="F2F2F2"/>
          </a:solidFill>
          <a:ln w="28575" cap="flat" cmpd="sng">
            <a:solidFill>
              <a:srgbClr val="8B8B8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Guidelines</a:t>
            </a:r>
            <a:endParaRPr sz="15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Use Brand theme colors ONLY.</a:t>
            </a:r>
            <a:endParaRPr sz="15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 not allow content to exceed space provided. Content should not extend beyond the green/blue line/footer.</a:t>
            </a:r>
            <a:endParaRPr sz="15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Headline must be 36pt – shorten your title to fit in the space provided.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 not change colors of typography. Only incorporate colors labeled “theme colors” in graphs and charts. </a:t>
            </a:r>
            <a:endParaRPr sz="15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Only use “Arial” as the font for all text and never size under 16pt for presentations.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p38"/>
          <p:cNvSpPr/>
          <p:nvPr/>
        </p:nvSpPr>
        <p:spPr>
          <a:xfrm>
            <a:off x="0" y="3453024"/>
            <a:ext cx="518100" cy="101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 b="0" i="0" u="none" strike="noStrike" cap="non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p38"/>
          <p:cNvSpPr/>
          <p:nvPr/>
        </p:nvSpPr>
        <p:spPr>
          <a:xfrm>
            <a:off x="601884" y="3453024"/>
            <a:ext cx="11590500" cy="1011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 b="0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38"/>
          <p:cNvSpPr txBox="1"/>
          <p:nvPr/>
        </p:nvSpPr>
        <p:spPr>
          <a:xfrm>
            <a:off x="12410019" y="0"/>
            <a:ext cx="2785500" cy="1200600"/>
          </a:xfrm>
          <a:prstGeom prst="rect">
            <a:avLst/>
          </a:prstGeom>
          <a:solidFill>
            <a:srgbClr val="F2F2F2"/>
          </a:solidFill>
          <a:ln w="28575" cap="flat" cmpd="sng">
            <a:solidFill>
              <a:srgbClr val="8B8B8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Divider Layout</a:t>
            </a:r>
            <a:endParaRPr sz="12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Use divider slides to organize the flow of your presentation or to call out quotes or words of importance.</a:t>
            </a:r>
            <a:endParaRPr sz="15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38"/>
          <p:cNvSpPr/>
          <p:nvPr/>
        </p:nvSpPr>
        <p:spPr>
          <a:xfrm>
            <a:off x="0" y="3453024"/>
            <a:ext cx="518100" cy="101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 b="0" i="0" u="none" strike="noStrike" cap="non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p38"/>
          <p:cNvSpPr/>
          <p:nvPr/>
        </p:nvSpPr>
        <p:spPr>
          <a:xfrm>
            <a:off x="601884" y="3453024"/>
            <a:ext cx="11590500" cy="101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 b="0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Column Copy Page">
  <p:cSld name="2 Column Copy Page"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39"/>
          <p:cNvSpPr txBox="1">
            <a:spLocks noGrp="1"/>
          </p:cNvSpPr>
          <p:nvPr>
            <p:ph type="body" idx="1"/>
          </p:nvPr>
        </p:nvSpPr>
        <p:spPr>
          <a:xfrm>
            <a:off x="624715" y="1399625"/>
            <a:ext cx="5174100" cy="40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lvl1pPr>
            <a:lvl2pPr marL="914400" lvl="1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o"/>
              <a:defRPr sz="1900"/>
            </a:lvl2pPr>
            <a:lvl3pPr marL="1371600" lvl="2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–"/>
              <a:defRPr/>
            </a:lvl3pPr>
            <a:lvl4pPr marL="1828800" lvl="3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5pPr>
            <a:lvl6pPr marL="2743200" lvl="5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303" name="Google Shape;303;p39"/>
          <p:cNvSpPr txBox="1"/>
          <p:nvPr/>
        </p:nvSpPr>
        <p:spPr>
          <a:xfrm>
            <a:off x="12410019" y="1"/>
            <a:ext cx="2785500" cy="1569900"/>
          </a:xfrm>
          <a:prstGeom prst="rect">
            <a:avLst/>
          </a:prstGeom>
          <a:solidFill>
            <a:srgbClr val="F2F2F2"/>
          </a:solidFill>
          <a:ln w="28575" cap="flat" cmpd="sng">
            <a:solidFill>
              <a:srgbClr val="8B8B8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Two Column Text Layout</a:t>
            </a:r>
            <a:endParaRPr sz="15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Replace slide title text.</a:t>
            </a:r>
            <a:endParaRPr sz="15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Update paragraph copy as needed. Use indent tool for more styles – bold, regular copy, bullets, etc.</a:t>
            </a:r>
            <a:endParaRPr sz="15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p39"/>
          <p:cNvSpPr txBox="1">
            <a:spLocks noGrp="1"/>
          </p:cNvSpPr>
          <p:nvPr>
            <p:ph type="sldNum" idx="12"/>
          </p:nvPr>
        </p:nvSpPr>
        <p:spPr>
          <a:xfrm>
            <a:off x="1" y="6400799"/>
            <a:ext cx="518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ctr" rtl="0">
              <a:spcBef>
                <a:spcPts val="0"/>
              </a:spcBef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ctr" rtl="0">
              <a:spcBef>
                <a:spcPts val="0"/>
              </a:spcBef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ctr" rtl="0">
              <a:spcBef>
                <a:spcPts val="0"/>
              </a:spcBef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ctr" rtl="0">
              <a:spcBef>
                <a:spcPts val="0"/>
              </a:spcBef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ctr" rtl="0">
              <a:spcBef>
                <a:spcPts val="0"/>
              </a:spcBef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ctr" rtl="0">
              <a:spcBef>
                <a:spcPts val="0"/>
              </a:spcBef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ctr" rtl="0">
              <a:spcBef>
                <a:spcPts val="0"/>
              </a:spcBef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ctr" rtl="0">
              <a:spcBef>
                <a:spcPts val="0"/>
              </a:spcBef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05" name="Google Shape;305;p39"/>
          <p:cNvSpPr txBox="1">
            <a:spLocks noGrp="1"/>
          </p:cNvSpPr>
          <p:nvPr>
            <p:ph type="body" idx="2"/>
          </p:nvPr>
        </p:nvSpPr>
        <p:spPr>
          <a:xfrm>
            <a:off x="6412135" y="1884972"/>
            <a:ext cx="5185500" cy="46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925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o"/>
              <a:def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–"/>
              <a:def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306" name="Google Shape;306;p39"/>
          <p:cNvSpPr txBox="1">
            <a:spLocks noGrp="1"/>
          </p:cNvSpPr>
          <p:nvPr>
            <p:ph type="body" idx="3"/>
          </p:nvPr>
        </p:nvSpPr>
        <p:spPr>
          <a:xfrm>
            <a:off x="6415913" y="1414522"/>
            <a:ext cx="5174100" cy="40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lvl1pPr>
            <a:lvl2pPr marL="914400" lvl="1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o"/>
              <a:defRPr sz="1900"/>
            </a:lvl2pPr>
            <a:lvl3pPr marL="1371600" lvl="2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–"/>
              <a:defRPr/>
            </a:lvl3pPr>
            <a:lvl4pPr marL="1828800" lvl="3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5pPr>
            <a:lvl6pPr marL="2743200" lvl="5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307" name="Google Shape;307;p39"/>
          <p:cNvSpPr txBox="1">
            <a:spLocks noGrp="1"/>
          </p:cNvSpPr>
          <p:nvPr>
            <p:ph type="body" idx="4"/>
          </p:nvPr>
        </p:nvSpPr>
        <p:spPr>
          <a:xfrm>
            <a:off x="624714" y="1884972"/>
            <a:ext cx="5174400" cy="46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925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o"/>
              <a:def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–"/>
              <a:def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–"/>
              <a:def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308" name="Google Shape;308;p39"/>
          <p:cNvSpPr txBox="1">
            <a:spLocks noGrp="1"/>
          </p:cNvSpPr>
          <p:nvPr>
            <p:ph type="title"/>
          </p:nvPr>
        </p:nvSpPr>
        <p:spPr>
          <a:xfrm>
            <a:off x="601885" y="145735"/>
            <a:ext cx="8516100" cy="98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ull Screen">
  <p:cSld name="Full Screen"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" name="Google Shape;310;p40" descr="C:\Users\kkniss\AppData\Local\Temp\SNAGHTML4cd09f8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004663" y="6265490"/>
            <a:ext cx="2584362" cy="353196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Google Shape;311;p40"/>
          <p:cNvSpPr txBox="1">
            <a:spLocks noGrp="1"/>
          </p:cNvSpPr>
          <p:nvPr>
            <p:ph type="sldNum" idx="12"/>
          </p:nvPr>
        </p:nvSpPr>
        <p:spPr>
          <a:xfrm>
            <a:off x="1" y="6400799"/>
            <a:ext cx="518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ctr" rtl="0">
              <a:spcBef>
                <a:spcPts val="0"/>
              </a:spcBef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ctr" rtl="0">
              <a:spcBef>
                <a:spcPts val="0"/>
              </a:spcBef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ctr" rtl="0">
              <a:spcBef>
                <a:spcPts val="0"/>
              </a:spcBef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ctr" rtl="0">
              <a:spcBef>
                <a:spcPts val="0"/>
              </a:spcBef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ctr" rtl="0">
              <a:spcBef>
                <a:spcPts val="0"/>
              </a:spcBef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ctr" rtl="0">
              <a:spcBef>
                <a:spcPts val="0"/>
              </a:spcBef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ctr" rtl="0">
              <a:spcBef>
                <a:spcPts val="0"/>
              </a:spcBef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ctr" rtl="0">
              <a:spcBef>
                <a:spcPts val="0"/>
              </a:spcBef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12" name="Google Shape;312;p40"/>
          <p:cNvSpPr txBox="1"/>
          <p:nvPr/>
        </p:nvSpPr>
        <p:spPr>
          <a:xfrm>
            <a:off x="12410018" y="-4296"/>
            <a:ext cx="2785500" cy="12006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Blank Layout</a:t>
            </a:r>
            <a:endParaRPr sz="12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This layout should only be used for organizing content during and never to be used in a live presentation.</a:t>
            </a:r>
            <a:endParaRPr sz="15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" name="Google Shape;313;p40"/>
          <p:cNvSpPr txBox="1"/>
          <p:nvPr/>
        </p:nvSpPr>
        <p:spPr>
          <a:xfrm>
            <a:off x="12410018" y="-4296"/>
            <a:ext cx="2785500" cy="3786600"/>
          </a:xfrm>
          <a:prstGeom prst="rect">
            <a:avLst/>
          </a:prstGeom>
          <a:solidFill>
            <a:schemeClr val="accent4"/>
          </a:solidFill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Oversized Content</a:t>
            </a:r>
            <a:endParaRPr sz="19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This layout is to be used sparingly as a last resort. </a:t>
            </a:r>
            <a:endParaRPr sz="15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b="0" i="0" u="sng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b="0" i="0" u="sng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Never place content outside of the placeholder box – footer must always appear with proper margin space.</a:t>
            </a:r>
            <a:endParaRPr sz="15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" name="Google Shape;314;p40"/>
          <p:cNvSpPr/>
          <p:nvPr/>
        </p:nvSpPr>
        <p:spPr>
          <a:xfrm>
            <a:off x="0" y="1"/>
            <a:ext cx="11589300" cy="1315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" name="Google Shape;315;p40"/>
          <p:cNvSpPr txBox="1"/>
          <p:nvPr/>
        </p:nvSpPr>
        <p:spPr>
          <a:xfrm>
            <a:off x="12410019" y="3168650"/>
            <a:ext cx="2785500" cy="3417000"/>
          </a:xfrm>
          <a:prstGeom prst="rect">
            <a:avLst/>
          </a:prstGeom>
          <a:solidFill>
            <a:srgbClr val="F2F2F2"/>
          </a:solidFill>
          <a:ln w="28575" cap="flat" cmpd="sng">
            <a:solidFill>
              <a:srgbClr val="8B8B8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Guidelines</a:t>
            </a:r>
            <a:endParaRPr sz="15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Use Brand theme colors ONLY.</a:t>
            </a:r>
            <a:endParaRPr sz="15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 not allow content to exceed space provided. Content should not extend beyond the green/blue line/footer.</a:t>
            </a:r>
            <a:endParaRPr sz="15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 not change colors of typography. Only incorporate colors labeled “theme colors” in graphs and charts. </a:t>
            </a:r>
            <a:endParaRPr sz="15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Only use “Arial” as the font for all text and never size under 16pt for presentations.</a:t>
            </a:r>
            <a:endParaRPr sz="15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" name="Google Shape;316;p40"/>
          <p:cNvSpPr>
            <a:spLocks noGrp="1"/>
          </p:cNvSpPr>
          <p:nvPr>
            <p:ph type="pic" idx="2"/>
          </p:nvPr>
        </p:nvSpPr>
        <p:spPr>
          <a:xfrm>
            <a:off x="0" y="-4762"/>
            <a:ext cx="12192000" cy="6127500"/>
          </a:xfrm>
          <a:prstGeom prst="rect">
            <a:avLst/>
          </a:prstGeom>
          <a:solidFill>
            <a:srgbClr val="E0E0E0"/>
          </a:solidFill>
          <a:ln>
            <a:noFill/>
          </a:ln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 Only Page">
  <p:cSld name="One Column Text Only Page"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41"/>
          <p:cNvSpPr txBox="1"/>
          <p:nvPr/>
        </p:nvSpPr>
        <p:spPr>
          <a:xfrm>
            <a:off x="12410019" y="0"/>
            <a:ext cx="2785500" cy="2308800"/>
          </a:xfrm>
          <a:prstGeom prst="rect">
            <a:avLst/>
          </a:prstGeom>
          <a:solidFill>
            <a:srgbClr val="F2F2F2"/>
          </a:solidFill>
          <a:ln w="28575" cap="flat" cmpd="sng">
            <a:solidFill>
              <a:srgbClr val="8B8B8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One Column Content Layout</a:t>
            </a:r>
            <a:endParaRPr sz="15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Standard layout allows you for use with text or you may click the icons in the center for Tables, Charts, SmartArt or media.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Contents with bullet points can be changed and additional bullets can be added by pressing return to create a new line.</a:t>
            </a:r>
            <a:endParaRPr sz="15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p41"/>
          <p:cNvSpPr txBox="1">
            <a:spLocks noGrp="1"/>
          </p:cNvSpPr>
          <p:nvPr>
            <p:ph type="sldNum" idx="12"/>
          </p:nvPr>
        </p:nvSpPr>
        <p:spPr>
          <a:xfrm>
            <a:off x="1" y="6400799"/>
            <a:ext cx="518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ctr" rtl="0">
              <a:spcBef>
                <a:spcPts val="0"/>
              </a:spcBef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ctr" rtl="0">
              <a:spcBef>
                <a:spcPts val="0"/>
              </a:spcBef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ctr" rtl="0">
              <a:spcBef>
                <a:spcPts val="0"/>
              </a:spcBef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ctr" rtl="0">
              <a:spcBef>
                <a:spcPts val="0"/>
              </a:spcBef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ctr" rtl="0">
              <a:spcBef>
                <a:spcPts val="0"/>
              </a:spcBef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ctr" rtl="0">
              <a:spcBef>
                <a:spcPts val="0"/>
              </a:spcBef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ctr" rtl="0">
              <a:spcBef>
                <a:spcPts val="0"/>
              </a:spcBef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ctr" rtl="0">
              <a:spcBef>
                <a:spcPts val="0"/>
              </a:spcBef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20" name="Google Shape;320;p41"/>
          <p:cNvSpPr txBox="1">
            <a:spLocks noGrp="1"/>
          </p:cNvSpPr>
          <p:nvPr>
            <p:ph type="body" idx="1"/>
          </p:nvPr>
        </p:nvSpPr>
        <p:spPr>
          <a:xfrm>
            <a:off x="596348" y="1451036"/>
            <a:ext cx="10978500" cy="3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lvl1pPr>
            <a:lvl2pPr marL="914400" lvl="1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o"/>
              <a:defRPr sz="1900"/>
            </a:lvl2pPr>
            <a:lvl3pPr marL="1371600" lvl="2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–"/>
              <a:defRPr/>
            </a:lvl3pPr>
            <a:lvl4pPr marL="1828800" lvl="3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5pPr>
            <a:lvl6pPr marL="2743200" lvl="5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321" name="Google Shape;321;p41"/>
          <p:cNvSpPr txBox="1">
            <a:spLocks noGrp="1"/>
          </p:cNvSpPr>
          <p:nvPr>
            <p:ph type="body" idx="2"/>
          </p:nvPr>
        </p:nvSpPr>
        <p:spPr>
          <a:xfrm>
            <a:off x="601663" y="1920240"/>
            <a:ext cx="10972800" cy="44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925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 sz="1900">
                <a:latin typeface="Arial"/>
                <a:ea typeface="Arial"/>
                <a:cs typeface="Arial"/>
                <a:sym typeface="Arial"/>
              </a:defRPr>
            </a:lvl1pPr>
            <a:lvl2pPr marL="914400" lvl="1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o"/>
              <a:defRPr sz="1900">
                <a:latin typeface="Arial"/>
                <a:ea typeface="Arial"/>
                <a:cs typeface="Arial"/>
                <a:sym typeface="Arial"/>
              </a:defRPr>
            </a:lvl2pPr>
            <a:lvl3pPr marL="1371600" lvl="2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–"/>
              <a:defRPr sz="1900">
                <a:latin typeface="Arial"/>
                <a:ea typeface="Arial"/>
                <a:cs typeface="Arial"/>
                <a:sym typeface="Arial"/>
              </a:defRPr>
            </a:lvl3pPr>
            <a:lvl4pPr marL="1828800" lvl="3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 sz="1900">
                <a:latin typeface="Arial"/>
                <a:ea typeface="Arial"/>
                <a:cs typeface="Arial"/>
                <a:sym typeface="Arial"/>
              </a:defRPr>
            </a:lvl4pPr>
            <a:lvl5pPr marL="2286000" lvl="4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ourier New"/>
              <a:buChar char="o"/>
              <a:defRPr sz="19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322" name="Google Shape;322;p41"/>
          <p:cNvSpPr txBox="1">
            <a:spLocks noGrp="1"/>
          </p:cNvSpPr>
          <p:nvPr>
            <p:ph type="title"/>
          </p:nvPr>
        </p:nvSpPr>
        <p:spPr>
          <a:xfrm>
            <a:off x="601884" y="145735"/>
            <a:ext cx="8524800" cy="98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with Caption">
  <p:cSld name="Image with Caption"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42"/>
          <p:cNvSpPr txBox="1">
            <a:spLocks noGrp="1"/>
          </p:cNvSpPr>
          <p:nvPr>
            <p:ph type="sldNum" idx="12"/>
          </p:nvPr>
        </p:nvSpPr>
        <p:spPr>
          <a:xfrm>
            <a:off x="1" y="6400799"/>
            <a:ext cx="518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ctr" rtl="0">
              <a:spcBef>
                <a:spcPts val="0"/>
              </a:spcBef>
              <a:buNone/>
              <a:defRPr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ctr" rtl="0">
              <a:spcBef>
                <a:spcPts val="0"/>
              </a:spcBef>
              <a:buNone/>
              <a:defRPr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ctr" rtl="0">
              <a:spcBef>
                <a:spcPts val="0"/>
              </a:spcBef>
              <a:buNone/>
              <a:defRPr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ctr" rtl="0">
              <a:spcBef>
                <a:spcPts val="0"/>
              </a:spcBef>
              <a:buNone/>
              <a:defRPr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ctr" rtl="0">
              <a:spcBef>
                <a:spcPts val="0"/>
              </a:spcBef>
              <a:buNone/>
              <a:defRPr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ctr" rtl="0">
              <a:spcBef>
                <a:spcPts val="0"/>
              </a:spcBef>
              <a:buNone/>
              <a:defRPr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ctr" rtl="0">
              <a:spcBef>
                <a:spcPts val="0"/>
              </a:spcBef>
              <a:buNone/>
              <a:defRPr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ctr" rtl="0">
              <a:spcBef>
                <a:spcPts val="0"/>
              </a:spcBef>
              <a:buNone/>
              <a:defRPr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25" name="Google Shape;325;p42"/>
          <p:cNvSpPr txBox="1">
            <a:spLocks noGrp="1"/>
          </p:cNvSpPr>
          <p:nvPr>
            <p:ph type="body" idx="1"/>
          </p:nvPr>
        </p:nvSpPr>
        <p:spPr>
          <a:xfrm>
            <a:off x="584662" y="4620343"/>
            <a:ext cx="11021100" cy="40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lvl1pPr>
            <a:lvl2pPr marL="914400" lvl="1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o"/>
              <a:defRPr sz="1900"/>
            </a:lvl2pPr>
            <a:lvl3pPr marL="1371600" lvl="2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–"/>
              <a:defRPr/>
            </a:lvl3pPr>
            <a:lvl4pPr marL="1828800" lvl="3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5pPr>
            <a:lvl6pPr marL="2743200" lvl="5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326" name="Google Shape;326;p42"/>
          <p:cNvSpPr>
            <a:spLocks noGrp="1"/>
          </p:cNvSpPr>
          <p:nvPr>
            <p:ph type="pic" idx="2"/>
          </p:nvPr>
        </p:nvSpPr>
        <p:spPr>
          <a:xfrm>
            <a:off x="601884" y="1346200"/>
            <a:ext cx="11004000" cy="3122700"/>
          </a:xfrm>
          <a:prstGeom prst="rect">
            <a:avLst/>
          </a:prstGeom>
          <a:noFill/>
          <a:ln>
            <a:noFill/>
          </a:ln>
        </p:spPr>
      </p:sp>
      <p:sp>
        <p:nvSpPr>
          <p:cNvPr id="327" name="Google Shape;327;p42"/>
          <p:cNvSpPr txBox="1">
            <a:spLocks noGrp="1"/>
          </p:cNvSpPr>
          <p:nvPr>
            <p:ph type="body" idx="3"/>
          </p:nvPr>
        </p:nvSpPr>
        <p:spPr>
          <a:xfrm>
            <a:off x="601663" y="5180730"/>
            <a:ext cx="11004300" cy="13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34925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 sz="1900">
                <a:latin typeface="Arial"/>
                <a:ea typeface="Arial"/>
                <a:cs typeface="Arial"/>
                <a:sym typeface="Arial"/>
              </a:defRPr>
            </a:lvl1pPr>
            <a:lvl2pPr marL="914400" lvl="1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o"/>
              <a:defRPr sz="1900">
                <a:latin typeface="Arial"/>
                <a:ea typeface="Arial"/>
                <a:cs typeface="Arial"/>
                <a:sym typeface="Arial"/>
              </a:defRPr>
            </a:lvl2pPr>
            <a:lvl3pPr marL="1371600" lvl="2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–"/>
              <a:defRPr sz="1900">
                <a:latin typeface="Arial"/>
                <a:ea typeface="Arial"/>
                <a:cs typeface="Arial"/>
                <a:sym typeface="Arial"/>
              </a:defRPr>
            </a:lvl3pPr>
            <a:lvl4pPr marL="1828800" lvl="3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 sz="1900">
                <a:latin typeface="Arial"/>
                <a:ea typeface="Arial"/>
                <a:cs typeface="Arial"/>
                <a:sym typeface="Arial"/>
              </a:defRPr>
            </a:lvl4pPr>
            <a:lvl5pPr marL="2286000" lvl="4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ourier New"/>
              <a:buChar char="o"/>
              <a:defRPr sz="19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328" name="Google Shape;328;p42"/>
          <p:cNvSpPr txBox="1">
            <a:spLocks noGrp="1"/>
          </p:cNvSpPr>
          <p:nvPr>
            <p:ph type="title"/>
          </p:nvPr>
        </p:nvSpPr>
        <p:spPr>
          <a:xfrm>
            <a:off x="601884" y="145735"/>
            <a:ext cx="8524800" cy="98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329" name="Google Shape;329;p42"/>
          <p:cNvSpPr txBox="1"/>
          <p:nvPr/>
        </p:nvSpPr>
        <p:spPr>
          <a:xfrm>
            <a:off x="12410019" y="0"/>
            <a:ext cx="2785500" cy="2124000"/>
          </a:xfrm>
          <a:prstGeom prst="rect">
            <a:avLst/>
          </a:prstGeom>
          <a:solidFill>
            <a:srgbClr val="F2F2F2"/>
          </a:solidFill>
          <a:ln w="28575" cap="flat" cmpd="sng">
            <a:solidFill>
              <a:srgbClr val="8B8B8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Image with Caption Layout</a:t>
            </a:r>
            <a:endParaRPr sz="1200" b="1" i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Replace slide title text.</a:t>
            </a:r>
            <a:endParaRPr sz="15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Update paragraph copy as needed. Use indent tool for more styles – bold, regular copy, bullets, etc.</a:t>
            </a:r>
            <a:endParaRPr sz="15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Use bottom of page for graphs or charts, use colors within theme.</a:t>
            </a:r>
            <a:endParaRPr sz="15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Widescreen Video Layout-Green">
  <p:cSld name="1_Widescreen Video Layout-Green">
    <p:bg>
      <p:bgPr>
        <a:solidFill>
          <a:srgbClr val="FFFFFF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5"/>
          <p:cNvSpPr/>
          <p:nvPr/>
        </p:nvSpPr>
        <p:spPr>
          <a:xfrm>
            <a:off x="-1" y="0"/>
            <a:ext cx="12192000" cy="6669741"/>
          </a:xfrm>
          <a:prstGeom prst="rect">
            <a:avLst/>
          </a:prstGeom>
          <a:gradFill>
            <a:gsLst>
              <a:gs pos="0">
                <a:srgbClr val="BE8500"/>
              </a:gs>
              <a:gs pos="74000">
                <a:srgbClr val="FFBB1D"/>
              </a:gs>
              <a:gs pos="83000">
                <a:srgbClr val="FFBB1D"/>
              </a:gs>
              <a:gs pos="100000">
                <a:srgbClr val="BE8500"/>
              </a:gs>
            </a:gsLst>
            <a:lin ang="5400000" scaled="0"/>
          </a:gradFill>
          <a:ln w="12700" cap="flat" cmpd="sng">
            <a:solidFill>
              <a:srgbClr val="007EA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5"/>
          <p:cNvSpPr/>
          <p:nvPr/>
        </p:nvSpPr>
        <p:spPr>
          <a:xfrm>
            <a:off x="-1" y="0"/>
            <a:ext cx="12192000" cy="6669741"/>
          </a:xfrm>
          <a:prstGeom prst="rect">
            <a:avLst/>
          </a:prstGeom>
          <a:gradFill>
            <a:gsLst>
              <a:gs pos="0">
                <a:srgbClr val="BE8500"/>
              </a:gs>
              <a:gs pos="74000">
                <a:srgbClr val="FFBB1D"/>
              </a:gs>
              <a:gs pos="83000">
                <a:srgbClr val="FFBB1D"/>
              </a:gs>
              <a:gs pos="100000">
                <a:srgbClr val="BE8500"/>
              </a:gs>
            </a:gsLst>
            <a:lin ang="5400000" scaled="0"/>
          </a:gradFill>
          <a:ln w="12700" cap="flat" cmpd="sng">
            <a:solidFill>
              <a:srgbClr val="007EA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" name="Google Shape;53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692452" y="565092"/>
            <a:ext cx="1280481" cy="351421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5"/>
          <p:cNvSpPr txBox="1"/>
          <p:nvPr/>
        </p:nvSpPr>
        <p:spPr>
          <a:xfrm>
            <a:off x="12405449" y="2366"/>
            <a:ext cx="2785533" cy="2492990"/>
          </a:xfrm>
          <a:prstGeom prst="rect">
            <a:avLst/>
          </a:prstGeom>
          <a:solidFill>
            <a:srgbClr val="F2F2F2"/>
          </a:solidFill>
          <a:ln w="28575" cap="flat" cmpd="sng">
            <a:solidFill>
              <a:srgbClr val="8B8B8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Video Playback Slide Layout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background image must be replaced to use this page. Click the icon and select your video source, choose your file and click “insert”.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Best practice is to use </a:t>
            </a:r>
            <a:r>
              <a:rPr lang="en-US"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file saved locally on the computer </a:t>
            </a: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avoid technology and/or internet failure during presentation.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 not insert any text on this slide.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5"/>
          <p:cNvSpPr txBox="1"/>
          <p:nvPr/>
        </p:nvSpPr>
        <p:spPr>
          <a:xfrm>
            <a:off x="12405448" y="5382100"/>
            <a:ext cx="2785533" cy="1384995"/>
          </a:xfrm>
          <a:prstGeom prst="rect">
            <a:avLst/>
          </a:prstGeom>
          <a:solidFill>
            <a:srgbClr val="F2F2F2"/>
          </a:solidFill>
          <a:ln w="28575" cap="flat" cmpd="sng">
            <a:solidFill>
              <a:srgbClr val="8B8B8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Guidelines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 not allow content to exceed space provided.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Use this layout for embedded video playback only.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5"/>
          <p:cNvSpPr>
            <a:spLocks noGrp="1"/>
          </p:cNvSpPr>
          <p:nvPr>
            <p:ph type="media" idx="2"/>
          </p:nvPr>
        </p:nvSpPr>
        <p:spPr>
          <a:xfrm>
            <a:off x="618353" y="573741"/>
            <a:ext cx="9855033" cy="5543456"/>
          </a:xfrm>
          <a:prstGeom prst="rect">
            <a:avLst/>
          </a:prstGeom>
          <a:noFill/>
          <a:ln>
            <a:noFill/>
          </a:ln>
          <a:effectLst>
            <a:outerShdw blurRad="127000" dist="25400" sx="101000" sy="101000" algn="ctr" rotWithShape="0">
              <a:srgbClr val="000000">
                <a:alpha val="20000"/>
              </a:srgbClr>
            </a:outerShdw>
          </a:effectLst>
        </p:spPr>
        <p:txBody>
          <a:bodyPr spcFirstLastPara="1" wrap="square" lIns="0" tIns="45700" rIns="0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Char char="o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" name="Google Shape;57;p5"/>
          <p:cNvSpPr/>
          <p:nvPr/>
        </p:nvSpPr>
        <p:spPr>
          <a:xfrm>
            <a:off x="0" y="6767095"/>
            <a:ext cx="518160" cy="1010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5"/>
          <p:cNvSpPr/>
          <p:nvPr/>
        </p:nvSpPr>
        <p:spPr>
          <a:xfrm>
            <a:off x="601884" y="6767095"/>
            <a:ext cx="11590115" cy="10106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9" name="Google Shape;59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828526" y="5816420"/>
            <a:ext cx="1014702" cy="313591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5"/>
          <p:cNvSpPr txBox="1"/>
          <p:nvPr/>
        </p:nvSpPr>
        <p:spPr>
          <a:xfrm>
            <a:off x="10807389" y="5527451"/>
            <a:ext cx="1050606" cy="415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Arial"/>
              <a:buNone/>
            </a:pPr>
            <a:r>
              <a:rPr lang="en-US" sz="7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Official pediatric teaching </a:t>
            </a:r>
            <a:br>
              <a:rPr lang="en-US" sz="7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7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hospital of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endParaRPr sz="7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5"/>
          <p:cNvSpPr/>
          <p:nvPr/>
        </p:nvSpPr>
        <p:spPr>
          <a:xfrm>
            <a:off x="-1" y="0"/>
            <a:ext cx="12192000" cy="6669741"/>
          </a:xfrm>
          <a:prstGeom prst="rect">
            <a:avLst/>
          </a:prstGeom>
          <a:gradFill>
            <a:gsLst>
              <a:gs pos="0">
                <a:srgbClr val="37312C"/>
              </a:gs>
              <a:gs pos="74000">
                <a:srgbClr val="524942"/>
              </a:gs>
              <a:gs pos="83000">
                <a:srgbClr val="524942"/>
              </a:gs>
              <a:gs pos="100000">
                <a:srgbClr val="37312C"/>
              </a:gs>
            </a:gsLst>
            <a:lin ang="5400000" scaled="0"/>
          </a:gradFill>
          <a:ln w="12700" cap="flat" cmpd="sng">
            <a:solidFill>
              <a:srgbClr val="007EA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5"/>
          <p:cNvSpPr/>
          <p:nvPr/>
        </p:nvSpPr>
        <p:spPr>
          <a:xfrm>
            <a:off x="0" y="6767095"/>
            <a:ext cx="518160" cy="1010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5"/>
          <p:cNvSpPr/>
          <p:nvPr/>
        </p:nvSpPr>
        <p:spPr>
          <a:xfrm>
            <a:off x="601884" y="6767095"/>
            <a:ext cx="11590115" cy="10106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5"/>
          <p:cNvSpPr/>
          <p:nvPr/>
        </p:nvSpPr>
        <p:spPr>
          <a:xfrm>
            <a:off x="0" y="6767095"/>
            <a:ext cx="518160" cy="10106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5"/>
          <p:cNvSpPr/>
          <p:nvPr/>
        </p:nvSpPr>
        <p:spPr>
          <a:xfrm>
            <a:off x="601884" y="6767095"/>
            <a:ext cx="11590115" cy="1010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5"/>
          <p:cNvSpPr>
            <a:spLocks noGrp="1"/>
          </p:cNvSpPr>
          <p:nvPr>
            <p:ph type="media" idx="3"/>
          </p:nvPr>
        </p:nvSpPr>
        <p:spPr>
          <a:xfrm>
            <a:off x="1473169" y="1166270"/>
            <a:ext cx="9244584" cy="5200078"/>
          </a:xfrm>
          <a:prstGeom prst="rect">
            <a:avLst/>
          </a:prstGeom>
          <a:noFill/>
          <a:ln>
            <a:noFill/>
          </a:ln>
          <a:effectLst>
            <a:outerShdw blurRad="127000" dist="25400" sx="101000" sy="101000" algn="ctr" rotWithShape="0">
              <a:srgbClr val="000000">
                <a:alpha val="20000"/>
              </a:srgbClr>
            </a:outerShdw>
          </a:effectLst>
        </p:spPr>
        <p:txBody>
          <a:bodyPr spcFirstLastPara="1" wrap="square" lIns="0" tIns="45700" rIns="0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Char char="o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7" name="Google Shape;67;p5"/>
          <p:cNvSpPr txBox="1">
            <a:spLocks noGrp="1"/>
          </p:cNvSpPr>
          <p:nvPr>
            <p:ph type="title"/>
          </p:nvPr>
        </p:nvSpPr>
        <p:spPr>
          <a:xfrm>
            <a:off x="1459412" y="245646"/>
            <a:ext cx="8897715" cy="674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Sub Title &amp; Content">
  <p:cSld name="Title, Sub Title &amp; Content"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43"/>
          <p:cNvSpPr txBox="1"/>
          <p:nvPr/>
        </p:nvSpPr>
        <p:spPr>
          <a:xfrm>
            <a:off x="12410019" y="0"/>
            <a:ext cx="2785500" cy="2124000"/>
          </a:xfrm>
          <a:prstGeom prst="rect">
            <a:avLst/>
          </a:prstGeom>
          <a:solidFill>
            <a:srgbClr val="F2F2F2"/>
          </a:solidFill>
          <a:ln w="28575" cap="flat" cmpd="sng">
            <a:solidFill>
              <a:srgbClr val="8B8B8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Body Text &amp; Chart Layout</a:t>
            </a:r>
            <a:endParaRPr sz="15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Replace slide title text.</a:t>
            </a:r>
            <a:endParaRPr sz="15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Update paragraph copy as needed. Use indent tool for more styles – bold, regular copy, bullets, etc.</a:t>
            </a:r>
            <a:endParaRPr sz="15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Use bottom of page for graphs or charts, use colors within theme.</a:t>
            </a:r>
            <a:endParaRPr sz="15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" name="Google Shape;332;p43"/>
          <p:cNvSpPr txBox="1">
            <a:spLocks noGrp="1"/>
          </p:cNvSpPr>
          <p:nvPr>
            <p:ph type="sldNum" idx="12"/>
          </p:nvPr>
        </p:nvSpPr>
        <p:spPr>
          <a:xfrm>
            <a:off x="1" y="6400799"/>
            <a:ext cx="518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ctr" rtl="0">
              <a:spcBef>
                <a:spcPts val="0"/>
              </a:spcBef>
              <a:buNone/>
              <a:defRPr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ctr" rtl="0">
              <a:spcBef>
                <a:spcPts val="0"/>
              </a:spcBef>
              <a:buNone/>
              <a:defRPr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ctr" rtl="0">
              <a:spcBef>
                <a:spcPts val="0"/>
              </a:spcBef>
              <a:buNone/>
              <a:defRPr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ctr" rtl="0">
              <a:spcBef>
                <a:spcPts val="0"/>
              </a:spcBef>
              <a:buNone/>
              <a:defRPr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ctr" rtl="0">
              <a:spcBef>
                <a:spcPts val="0"/>
              </a:spcBef>
              <a:buNone/>
              <a:defRPr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ctr" rtl="0">
              <a:spcBef>
                <a:spcPts val="0"/>
              </a:spcBef>
              <a:buNone/>
              <a:defRPr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ctr" rtl="0">
              <a:spcBef>
                <a:spcPts val="0"/>
              </a:spcBef>
              <a:buNone/>
              <a:defRPr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ctr" rtl="0">
              <a:spcBef>
                <a:spcPts val="0"/>
              </a:spcBef>
              <a:buNone/>
              <a:defRPr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33" name="Google Shape;333;p43"/>
          <p:cNvSpPr txBox="1">
            <a:spLocks noGrp="1"/>
          </p:cNvSpPr>
          <p:nvPr>
            <p:ph type="body" idx="1"/>
          </p:nvPr>
        </p:nvSpPr>
        <p:spPr>
          <a:xfrm>
            <a:off x="596348" y="1381842"/>
            <a:ext cx="11021100" cy="40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lvl1pPr>
            <a:lvl2pPr marL="914400" lvl="1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o"/>
              <a:defRPr sz="1900"/>
            </a:lvl2pPr>
            <a:lvl3pPr marL="1371600" lvl="2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–"/>
              <a:defRPr/>
            </a:lvl3pPr>
            <a:lvl4pPr marL="1828800" lvl="3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5pPr>
            <a:lvl6pPr marL="2743200" lvl="5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334" name="Google Shape;334;p43"/>
          <p:cNvSpPr txBox="1">
            <a:spLocks noGrp="1"/>
          </p:cNvSpPr>
          <p:nvPr>
            <p:ph type="title"/>
          </p:nvPr>
        </p:nvSpPr>
        <p:spPr>
          <a:xfrm>
            <a:off x="601884" y="145735"/>
            <a:ext cx="8498700" cy="98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335" name="Google Shape;335;p43"/>
          <p:cNvSpPr txBox="1">
            <a:spLocks noGrp="1"/>
          </p:cNvSpPr>
          <p:nvPr>
            <p:ph type="body" idx="2"/>
          </p:nvPr>
        </p:nvSpPr>
        <p:spPr>
          <a:xfrm>
            <a:off x="601663" y="1920240"/>
            <a:ext cx="10972800" cy="44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5560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lvl1pPr>
            <a:lvl2pPr marL="914400" lvl="1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o"/>
              <a:defRPr sz="1900">
                <a:latin typeface="Arial"/>
                <a:ea typeface="Arial"/>
                <a:cs typeface="Arial"/>
                <a:sym typeface="Arial"/>
              </a:defRPr>
            </a:lvl2pPr>
            <a:lvl3pPr marL="1371600" lvl="2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–"/>
              <a:defRPr sz="1900">
                <a:latin typeface="Arial"/>
                <a:ea typeface="Arial"/>
                <a:cs typeface="Arial"/>
                <a:sym typeface="Arial"/>
              </a:defRPr>
            </a:lvl3pPr>
            <a:lvl4pPr marL="1828800" lvl="3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 sz="1900">
                <a:latin typeface="Arial"/>
                <a:ea typeface="Arial"/>
                <a:cs typeface="Arial"/>
                <a:sym typeface="Arial"/>
              </a:defRPr>
            </a:lvl4pPr>
            <a:lvl5pPr marL="2286000" lvl="4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ourier New"/>
              <a:buChar char="o"/>
              <a:defRPr sz="19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ext and Image Page">
  <p:cSld name="1_Text and Image Page"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44"/>
          <p:cNvSpPr txBox="1"/>
          <p:nvPr/>
        </p:nvSpPr>
        <p:spPr>
          <a:xfrm>
            <a:off x="12410019" y="0"/>
            <a:ext cx="2785500" cy="2124000"/>
          </a:xfrm>
          <a:prstGeom prst="rect">
            <a:avLst/>
          </a:prstGeom>
          <a:solidFill>
            <a:srgbClr val="F2F2F2"/>
          </a:solidFill>
          <a:ln w="28575" cap="flat" cmpd="sng">
            <a:solidFill>
              <a:srgbClr val="8B8B8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Body Text and Image Layout</a:t>
            </a:r>
            <a:endParaRPr sz="15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Replace slide title text.</a:t>
            </a:r>
            <a:endParaRPr sz="15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Update paragraph copy as needed. Use indent tool for more styles – bold, regular copy, bullets, etc.</a:t>
            </a:r>
            <a:endParaRPr sz="15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Click the icon within the image box to add a picture. Picture must not exceed size of box provided.</a:t>
            </a:r>
            <a:endParaRPr sz="1500"/>
          </a:p>
        </p:txBody>
      </p:sp>
      <p:sp>
        <p:nvSpPr>
          <p:cNvPr id="338" name="Google Shape;338;p44"/>
          <p:cNvSpPr txBox="1">
            <a:spLocks noGrp="1"/>
          </p:cNvSpPr>
          <p:nvPr>
            <p:ph type="body" idx="1"/>
          </p:nvPr>
        </p:nvSpPr>
        <p:spPr>
          <a:xfrm>
            <a:off x="4508500" y="1371599"/>
            <a:ext cx="7066500" cy="50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925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marL="914400" lvl="1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o"/>
              <a:defRPr sz="1900">
                <a:latin typeface="Arial"/>
                <a:ea typeface="Arial"/>
                <a:cs typeface="Arial"/>
                <a:sym typeface="Arial"/>
              </a:defRPr>
            </a:lvl2pPr>
            <a:lvl3pPr marL="1371600" lvl="2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–"/>
              <a:defRPr sz="1900">
                <a:latin typeface="Arial"/>
                <a:ea typeface="Arial"/>
                <a:cs typeface="Arial"/>
                <a:sym typeface="Arial"/>
              </a:defRPr>
            </a:lvl3pPr>
            <a:lvl4pPr marL="1828800" lvl="3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 sz="1900">
                <a:latin typeface="Arial"/>
                <a:ea typeface="Arial"/>
                <a:cs typeface="Arial"/>
                <a:sym typeface="Arial"/>
              </a:defRPr>
            </a:lvl4pPr>
            <a:lvl5pPr marL="2286000" lvl="4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ourier New"/>
              <a:buChar char="o"/>
              <a:defRPr sz="19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339" name="Google Shape;339;p44"/>
          <p:cNvSpPr>
            <a:spLocks noGrp="1"/>
          </p:cNvSpPr>
          <p:nvPr>
            <p:ph type="pic" idx="2"/>
          </p:nvPr>
        </p:nvSpPr>
        <p:spPr>
          <a:xfrm>
            <a:off x="601886" y="1365811"/>
            <a:ext cx="3692100" cy="5324700"/>
          </a:xfrm>
          <a:prstGeom prst="rect">
            <a:avLst/>
          </a:prstGeom>
          <a:noFill/>
          <a:ln>
            <a:noFill/>
          </a:ln>
        </p:spPr>
      </p:sp>
      <p:sp>
        <p:nvSpPr>
          <p:cNvPr id="340" name="Google Shape;340;p44"/>
          <p:cNvSpPr txBox="1">
            <a:spLocks noGrp="1"/>
          </p:cNvSpPr>
          <p:nvPr>
            <p:ph type="sldNum" idx="12"/>
          </p:nvPr>
        </p:nvSpPr>
        <p:spPr>
          <a:xfrm>
            <a:off x="1" y="6400799"/>
            <a:ext cx="518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ctr" rtl="0">
              <a:spcBef>
                <a:spcPts val="0"/>
              </a:spcBef>
              <a:buNone/>
              <a:defRPr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ctr" rtl="0">
              <a:spcBef>
                <a:spcPts val="0"/>
              </a:spcBef>
              <a:buNone/>
              <a:defRPr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ctr" rtl="0">
              <a:spcBef>
                <a:spcPts val="0"/>
              </a:spcBef>
              <a:buNone/>
              <a:defRPr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ctr" rtl="0">
              <a:spcBef>
                <a:spcPts val="0"/>
              </a:spcBef>
              <a:buNone/>
              <a:defRPr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ctr" rtl="0">
              <a:spcBef>
                <a:spcPts val="0"/>
              </a:spcBef>
              <a:buNone/>
              <a:defRPr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ctr" rtl="0">
              <a:spcBef>
                <a:spcPts val="0"/>
              </a:spcBef>
              <a:buNone/>
              <a:defRPr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ctr" rtl="0">
              <a:spcBef>
                <a:spcPts val="0"/>
              </a:spcBef>
              <a:buNone/>
              <a:defRPr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ctr" rtl="0">
              <a:spcBef>
                <a:spcPts val="0"/>
              </a:spcBef>
              <a:buNone/>
              <a:defRPr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41" name="Google Shape;341;p44"/>
          <p:cNvSpPr txBox="1">
            <a:spLocks noGrp="1"/>
          </p:cNvSpPr>
          <p:nvPr>
            <p:ph type="title"/>
          </p:nvPr>
        </p:nvSpPr>
        <p:spPr>
          <a:xfrm>
            <a:off x="601884" y="145735"/>
            <a:ext cx="8524800" cy="98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Widescreen Video Layout-Green">
  <p:cSld name="Widescreen Video Layout-Green">
    <p:bg>
      <p:bgPr>
        <a:solidFill>
          <a:srgbClr val="FFFFFF"/>
        </a:solidFill>
        <a:effectLst/>
      </p:bgPr>
    </p:bg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45"/>
          <p:cNvSpPr/>
          <p:nvPr/>
        </p:nvSpPr>
        <p:spPr>
          <a:xfrm>
            <a:off x="-1" y="0"/>
            <a:ext cx="12192000" cy="6669600"/>
          </a:xfrm>
          <a:prstGeom prst="rect">
            <a:avLst/>
          </a:prstGeom>
          <a:gradFill>
            <a:gsLst>
              <a:gs pos="0">
                <a:srgbClr val="BE8500"/>
              </a:gs>
              <a:gs pos="74000">
                <a:srgbClr val="FFBB1D"/>
              </a:gs>
              <a:gs pos="83000">
                <a:srgbClr val="FFBB1D"/>
              </a:gs>
              <a:gs pos="100000">
                <a:srgbClr val="BE8500"/>
              </a:gs>
            </a:gsLst>
            <a:lin ang="5400012" scaled="0"/>
          </a:gradFill>
          <a:ln w="12700" cap="flat" cmpd="sng">
            <a:solidFill>
              <a:srgbClr val="007EA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4" name="Google Shape;344;p45"/>
          <p:cNvSpPr/>
          <p:nvPr/>
        </p:nvSpPr>
        <p:spPr>
          <a:xfrm>
            <a:off x="-1" y="0"/>
            <a:ext cx="12192000" cy="6669600"/>
          </a:xfrm>
          <a:prstGeom prst="rect">
            <a:avLst/>
          </a:prstGeom>
          <a:gradFill>
            <a:gsLst>
              <a:gs pos="0">
                <a:srgbClr val="BE8500"/>
              </a:gs>
              <a:gs pos="74000">
                <a:srgbClr val="FFBB1D"/>
              </a:gs>
              <a:gs pos="83000">
                <a:srgbClr val="FFBB1D"/>
              </a:gs>
              <a:gs pos="100000">
                <a:srgbClr val="BE8500"/>
              </a:gs>
            </a:gsLst>
            <a:lin ang="5400012" scaled="0"/>
          </a:gradFill>
          <a:ln w="12700" cap="flat" cmpd="sng">
            <a:solidFill>
              <a:srgbClr val="007EA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5" name="Google Shape;345;p4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692452" y="565092"/>
            <a:ext cx="1280482" cy="351421"/>
          </a:xfrm>
          <a:prstGeom prst="rect">
            <a:avLst/>
          </a:prstGeom>
          <a:noFill/>
          <a:ln>
            <a:noFill/>
          </a:ln>
        </p:spPr>
      </p:pic>
      <p:sp>
        <p:nvSpPr>
          <p:cNvPr id="346" name="Google Shape;346;p45"/>
          <p:cNvSpPr txBox="1"/>
          <p:nvPr/>
        </p:nvSpPr>
        <p:spPr>
          <a:xfrm>
            <a:off x="12405449" y="2366"/>
            <a:ext cx="2785500" cy="2493600"/>
          </a:xfrm>
          <a:prstGeom prst="rect">
            <a:avLst/>
          </a:prstGeom>
          <a:solidFill>
            <a:srgbClr val="F2F2F2"/>
          </a:solidFill>
          <a:ln w="28575" cap="flat" cmpd="sng">
            <a:solidFill>
              <a:srgbClr val="8B8B8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Video Playback Slide Layout</a:t>
            </a:r>
            <a:endParaRPr sz="15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background image must be replaced to use this page. Click the icon and select your video source, choose your file and click “insert”.</a:t>
            </a:r>
            <a:endParaRPr sz="15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Best practice is to use </a:t>
            </a:r>
            <a:r>
              <a:rPr lang="en-US"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file saved locally on the computer </a:t>
            </a: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avoid technology and/or internet failure during presentation.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 not insert any text on this slide.</a:t>
            </a:r>
            <a:endParaRPr sz="1200" b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" name="Google Shape;347;p45"/>
          <p:cNvSpPr txBox="1"/>
          <p:nvPr/>
        </p:nvSpPr>
        <p:spPr>
          <a:xfrm>
            <a:off x="12405448" y="5382100"/>
            <a:ext cx="2785500" cy="1385400"/>
          </a:xfrm>
          <a:prstGeom prst="rect">
            <a:avLst/>
          </a:prstGeom>
          <a:solidFill>
            <a:srgbClr val="F2F2F2"/>
          </a:solidFill>
          <a:ln w="28575" cap="flat" cmpd="sng">
            <a:solidFill>
              <a:srgbClr val="8B8B8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Guidelines</a:t>
            </a:r>
            <a:endParaRPr sz="15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 not allow content to exceed space provided. </a:t>
            </a:r>
            <a:endParaRPr sz="15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Use this layout for embedded video playback only.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" name="Google Shape;348;p45"/>
          <p:cNvSpPr>
            <a:spLocks noGrp="1"/>
          </p:cNvSpPr>
          <p:nvPr>
            <p:ph type="media" idx="2"/>
          </p:nvPr>
        </p:nvSpPr>
        <p:spPr>
          <a:xfrm>
            <a:off x="618353" y="573741"/>
            <a:ext cx="9855300" cy="5543700"/>
          </a:xfrm>
          <a:prstGeom prst="rect">
            <a:avLst/>
          </a:prstGeom>
          <a:noFill/>
          <a:ln>
            <a:noFill/>
          </a:ln>
          <a:effectLst>
            <a:outerShdw blurRad="127000" dist="25400" sx="101000" sy="101000" algn="ctr" rotWithShape="0">
              <a:srgbClr val="000000">
                <a:alpha val="26670"/>
              </a:srgbClr>
            </a:outerShdw>
          </a:effectLst>
        </p:spPr>
        <p:txBody>
          <a:bodyPr spcFirstLastPara="1" wrap="square" lIns="0" tIns="45700" rIns="0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ourier New"/>
              <a:buChar char="o"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–"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9" name="Google Shape;349;p45"/>
          <p:cNvSpPr/>
          <p:nvPr/>
        </p:nvSpPr>
        <p:spPr>
          <a:xfrm>
            <a:off x="0" y="6767095"/>
            <a:ext cx="518100" cy="101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" name="Google Shape;350;p45"/>
          <p:cNvSpPr/>
          <p:nvPr/>
        </p:nvSpPr>
        <p:spPr>
          <a:xfrm>
            <a:off x="601884" y="6767095"/>
            <a:ext cx="11590500" cy="1011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1" name="Google Shape;351;p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828526" y="5816420"/>
            <a:ext cx="1014703" cy="313591"/>
          </a:xfrm>
          <a:prstGeom prst="rect">
            <a:avLst/>
          </a:prstGeom>
          <a:noFill/>
          <a:ln>
            <a:noFill/>
          </a:ln>
        </p:spPr>
      </p:pic>
      <p:sp>
        <p:nvSpPr>
          <p:cNvPr id="352" name="Google Shape;352;p45"/>
          <p:cNvSpPr txBox="1"/>
          <p:nvPr/>
        </p:nvSpPr>
        <p:spPr>
          <a:xfrm>
            <a:off x="10807389" y="5527451"/>
            <a:ext cx="10509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Arial"/>
              <a:buNone/>
            </a:pPr>
            <a:r>
              <a:rPr lang="en-US" sz="7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Official pediatric teaching </a:t>
            </a:r>
            <a:br>
              <a:rPr lang="en-US" sz="7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7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hospital of</a:t>
            </a:r>
            <a:endParaRPr sz="1500"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700" b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3" name="Google Shape;353;p45"/>
          <p:cNvSpPr/>
          <p:nvPr/>
        </p:nvSpPr>
        <p:spPr>
          <a:xfrm>
            <a:off x="-1" y="0"/>
            <a:ext cx="12192000" cy="6669600"/>
          </a:xfrm>
          <a:prstGeom prst="rect">
            <a:avLst/>
          </a:prstGeom>
          <a:gradFill>
            <a:gsLst>
              <a:gs pos="0">
                <a:srgbClr val="005443"/>
              </a:gs>
              <a:gs pos="74000">
                <a:srgbClr val="007E64"/>
              </a:gs>
              <a:gs pos="83000">
                <a:srgbClr val="007E64"/>
              </a:gs>
              <a:gs pos="100000">
                <a:srgbClr val="005443"/>
              </a:gs>
            </a:gsLst>
            <a:lin ang="5400012" scaled="0"/>
          </a:gradFill>
          <a:ln w="12700" cap="flat" cmpd="sng">
            <a:solidFill>
              <a:srgbClr val="007EA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" name="Google Shape;354;p45"/>
          <p:cNvSpPr/>
          <p:nvPr/>
        </p:nvSpPr>
        <p:spPr>
          <a:xfrm>
            <a:off x="0" y="6767095"/>
            <a:ext cx="518100" cy="101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5" name="Google Shape;355;p45"/>
          <p:cNvSpPr/>
          <p:nvPr/>
        </p:nvSpPr>
        <p:spPr>
          <a:xfrm>
            <a:off x="601884" y="6767095"/>
            <a:ext cx="11590500" cy="1011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6" name="Google Shape;356;p45"/>
          <p:cNvSpPr/>
          <p:nvPr/>
        </p:nvSpPr>
        <p:spPr>
          <a:xfrm>
            <a:off x="0" y="6767095"/>
            <a:ext cx="518100" cy="101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" name="Google Shape;357;p45"/>
          <p:cNvSpPr/>
          <p:nvPr/>
        </p:nvSpPr>
        <p:spPr>
          <a:xfrm>
            <a:off x="601884" y="6767095"/>
            <a:ext cx="11590500" cy="101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" name="Google Shape;358;p45"/>
          <p:cNvSpPr>
            <a:spLocks noGrp="1"/>
          </p:cNvSpPr>
          <p:nvPr>
            <p:ph type="media" idx="3"/>
          </p:nvPr>
        </p:nvSpPr>
        <p:spPr>
          <a:xfrm>
            <a:off x="1473170" y="1166272"/>
            <a:ext cx="9245700" cy="5200800"/>
          </a:xfrm>
          <a:prstGeom prst="rect">
            <a:avLst/>
          </a:prstGeom>
          <a:noFill/>
          <a:ln>
            <a:noFill/>
          </a:ln>
          <a:effectLst>
            <a:outerShdw blurRad="127000" dist="25400" sx="101000" sy="101000" algn="ctr" rotWithShape="0">
              <a:srgbClr val="000000">
                <a:alpha val="26670"/>
              </a:srgbClr>
            </a:outerShdw>
          </a:effectLst>
        </p:spPr>
        <p:txBody>
          <a:bodyPr spcFirstLastPara="1" wrap="square" lIns="0" tIns="45700" rIns="0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ourier New"/>
              <a:buChar char="o"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–"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9" name="Google Shape;359;p45"/>
          <p:cNvSpPr txBox="1">
            <a:spLocks noGrp="1"/>
          </p:cNvSpPr>
          <p:nvPr>
            <p:ph type="title"/>
          </p:nvPr>
        </p:nvSpPr>
        <p:spPr>
          <a:xfrm>
            <a:off x="1459412" y="245646"/>
            <a:ext cx="8897700" cy="67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Widescreen Video Layout-Blue">
  <p:cSld name="Widescreen Video Layout-Blue">
    <p:bg>
      <p:bgPr>
        <a:solidFill>
          <a:srgbClr val="FFFFFF"/>
        </a:solidFill>
        <a:effectLst/>
      </p:bgPr>
    </p:bg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46"/>
          <p:cNvSpPr/>
          <p:nvPr/>
        </p:nvSpPr>
        <p:spPr>
          <a:xfrm>
            <a:off x="0" y="1"/>
            <a:ext cx="12192000" cy="6669600"/>
          </a:xfrm>
          <a:prstGeom prst="rect">
            <a:avLst/>
          </a:prstGeom>
          <a:gradFill>
            <a:gsLst>
              <a:gs pos="0">
                <a:srgbClr val="131E2A"/>
              </a:gs>
              <a:gs pos="74000">
                <a:srgbClr val="1B516A"/>
              </a:gs>
              <a:gs pos="83000">
                <a:srgbClr val="1B516A"/>
              </a:gs>
              <a:gs pos="100000">
                <a:srgbClr val="131E2A"/>
              </a:gs>
            </a:gsLst>
            <a:lin ang="5400012" scaled="0"/>
          </a:gradFill>
          <a:ln w="12700" cap="flat" cmpd="sng">
            <a:solidFill>
              <a:srgbClr val="007EA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2" name="Google Shape;362;p46"/>
          <p:cNvSpPr/>
          <p:nvPr/>
        </p:nvSpPr>
        <p:spPr>
          <a:xfrm>
            <a:off x="0" y="6767095"/>
            <a:ext cx="518100" cy="101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" name="Google Shape;363;p46"/>
          <p:cNvSpPr/>
          <p:nvPr/>
        </p:nvSpPr>
        <p:spPr>
          <a:xfrm>
            <a:off x="601884" y="6767095"/>
            <a:ext cx="11590500" cy="1011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4" name="Google Shape;364;p46"/>
          <p:cNvSpPr/>
          <p:nvPr/>
        </p:nvSpPr>
        <p:spPr>
          <a:xfrm>
            <a:off x="0" y="6767095"/>
            <a:ext cx="518100" cy="101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5" name="Google Shape;365;p46"/>
          <p:cNvSpPr/>
          <p:nvPr/>
        </p:nvSpPr>
        <p:spPr>
          <a:xfrm>
            <a:off x="601884" y="6767095"/>
            <a:ext cx="11590500" cy="1011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6" name="Google Shape;366;p46"/>
          <p:cNvSpPr/>
          <p:nvPr/>
        </p:nvSpPr>
        <p:spPr>
          <a:xfrm>
            <a:off x="0" y="6767095"/>
            <a:ext cx="518100" cy="101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7" name="Google Shape;367;p46"/>
          <p:cNvSpPr/>
          <p:nvPr/>
        </p:nvSpPr>
        <p:spPr>
          <a:xfrm>
            <a:off x="601884" y="6767095"/>
            <a:ext cx="11590500" cy="101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8" name="Google Shape;368;p46"/>
          <p:cNvSpPr>
            <a:spLocks noGrp="1"/>
          </p:cNvSpPr>
          <p:nvPr>
            <p:ph type="media" idx="2"/>
          </p:nvPr>
        </p:nvSpPr>
        <p:spPr>
          <a:xfrm>
            <a:off x="1473170" y="1166272"/>
            <a:ext cx="9245700" cy="5200800"/>
          </a:xfrm>
          <a:prstGeom prst="rect">
            <a:avLst/>
          </a:prstGeom>
          <a:noFill/>
          <a:ln>
            <a:noFill/>
          </a:ln>
          <a:effectLst>
            <a:outerShdw blurRad="127000" dist="25400" sx="101000" sy="101000" algn="ctr" rotWithShape="0">
              <a:srgbClr val="000000">
                <a:alpha val="26670"/>
              </a:srgbClr>
            </a:outerShdw>
          </a:effectLst>
        </p:spPr>
        <p:txBody>
          <a:bodyPr spcFirstLastPara="1" wrap="square" lIns="0" tIns="45700" rIns="0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ourier New"/>
              <a:buChar char="o"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–"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9" name="Google Shape;369;p46"/>
          <p:cNvSpPr txBox="1">
            <a:spLocks noGrp="1"/>
          </p:cNvSpPr>
          <p:nvPr>
            <p:ph type="title"/>
          </p:nvPr>
        </p:nvSpPr>
        <p:spPr>
          <a:xfrm>
            <a:off x="1459412" y="245646"/>
            <a:ext cx="8897700" cy="67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370" name="Google Shape;370;p46"/>
          <p:cNvSpPr txBox="1"/>
          <p:nvPr/>
        </p:nvSpPr>
        <p:spPr>
          <a:xfrm>
            <a:off x="12405449" y="2366"/>
            <a:ext cx="2785500" cy="2493600"/>
          </a:xfrm>
          <a:prstGeom prst="rect">
            <a:avLst/>
          </a:prstGeom>
          <a:solidFill>
            <a:srgbClr val="F2F2F2"/>
          </a:solidFill>
          <a:ln w="28575" cap="flat" cmpd="sng">
            <a:solidFill>
              <a:srgbClr val="8B8B8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Video Playback Slide Layout</a:t>
            </a:r>
            <a:endParaRPr sz="15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background image must be replaced to use this page. Click the icon and select your video source, choose your file and click “insert”.</a:t>
            </a:r>
            <a:endParaRPr sz="15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Best practice is to use </a:t>
            </a:r>
            <a:r>
              <a:rPr lang="en-US"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file saved locally on the computer </a:t>
            </a: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avoid technology and/or internet failure during presentation.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 not insert any text on this slide.</a:t>
            </a:r>
            <a:endParaRPr sz="1200" b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1" name="Google Shape;371;p46"/>
          <p:cNvSpPr txBox="1"/>
          <p:nvPr/>
        </p:nvSpPr>
        <p:spPr>
          <a:xfrm>
            <a:off x="12405448" y="5382100"/>
            <a:ext cx="2785500" cy="1385400"/>
          </a:xfrm>
          <a:prstGeom prst="rect">
            <a:avLst/>
          </a:prstGeom>
          <a:solidFill>
            <a:srgbClr val="F2F2F2"/>
          </a:solidFill>
          <a:ln w="28575" cap="flat" cmpd="sng">
            <a:solidFill>
              <a:srgbClr val="8B8B8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Guidelines</a:t>
            </a:r>
            <a:endParaRPr sz="15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 not allow content to exceed space provided. </a:t>
            </a:r>
            <a:endParaRPr sz="15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Use this layout for embedded video playback only.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Widescreen Video Layout-Green">
  <p:cSld name="1_Widescreen Video Layout-Green">
    <p:bg>
      <p:bgPr>
        <a:solidFill>
          <a:srgbClr val="FFFFFF"/>
        </a:solidFill>
        <a:effectLst/>
      </p:bgPr>
    </p:bg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47"/>
          <p:cNvSpPr/>
          <p:nvPr/>
        </p:nvSpPr>
        <p:spPr>
          <a:xfrm>
            <a:off x="-1" y="0"/>
            <a:ext cx="12192000" cy="6669600"/>
          </a:xfrm>
          <a:prstGeom prst="rect">
            <a:avLst/>
          </a:prstGeom>
          <a:gradFill>
            <a:gsLst>
              <a:gs pos="0">
                <a:srgbClr val="BE8500"/>
              </a:gs>
              <a:gs pos="74000">
                <a:srgbClr val="FFBB1D"/>
              </a:gs>
              <a:gs pos="83000">
                <a:srgbClr val="FFBB1D"/>
              </a:gs>
              <a:gs pos="100000">
                <a:srgbClr val="BE8500"/>
              </a:gs>
            </a:gsLst>
            <a:lin ang="5400012" scaled="0"/>
          </a:gradFill>
          <a:ln w="12700" cap="flat" cmpd="sng">
            <a:solidFill>
              <a:srgbClr val="007EA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4" name="Google Shape;374;p47"/>
          <p:cNvSpPr/>
          <p:nvPr/>
        </p:nvSpPr>
        <p:spPr>
          <a:xfrm>
            <a:off x="-1" y="0"/>
            <a:ext cx="12192000" cy="6669600"/>
          </a:xfrm>
          <a:prstGeom prst="rect">
            <a:avLst/>
          </a:prstGeom>
          <a:gradFill>
            <a:gsLst>
              <a:gs pos="0">
                <a:srgbClr val="BE8500"/>
              </a:gs>
              <a:gs pos="74000">
                <a:srgbClr val="FFBB1D"/>
              </a:gs>
              <a:gs pos="83000">
                <a:srgbClr val="FFBB1D"/>
              </a:gs>
              <a:gs pos="100000">
                <a:srgbClr val="BE8500"/>
              </a:gs>
            </a:gsLst>
            <a:lin ang="5400012" scaled="0"/>
          </a:gradFill>
          <a:ln w="12700" cap="flat" cmpd="sng">
            <a:solidFill>
              <a:srgbClr val="007EA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5" name="Google Shape;375;p4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692452" y="565092"/>
            <a:ext cx="1280482" cy="351421"/>
          </a:xfrm>
          <a:prstGeom prst="rect">
            <a:avLst/>
          </a:prstGeom>
          <a:noFill/>
          <a:ln>
            <a:noFill/>
          </a:ln>
        </p:spPr>
      </p:pic>
      <p:sp>
        <p:nvSpPr>
          <p:cNvPr id="376" name="Google Shape;376;p47"/>
          <p:cNvSpPr txBox="1"/>
          <p:nvPr/>
        </p:nvSpPr>
        <p:spPr>
          <a:xfrm>
            <a:off x="12405449" y="2366"/>
            <a:ext cx="2785500" cy="2493600"/>
          </a:xfrm>
          <a:prstGeom prst="rect">
            <a:avLst/>
          </a:prstGeom>
          <a:solidFill>
            <a:srgbClr val="F2F2F2"/>
          </a:solidFill>
          <a:ln w="28575" cap="flat" cmpd="sng">
            <a:solidFill>
              <a:srgbClr val="8B8B8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Video Playback Slide Layout</a:t>
            </a:r>
            <a:endParaRPr sz="15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background image must be replaced to use this page. Click the icon and select your video source, choose your file and click “insert”.</a:t>
            </a:r>
            <a:endParaRPr sz="15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Best practice is to use </a:t>
            </a:r>
            <a:r>
              <a:rPr lang="en-US"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file saved locally on the computer </a:t>
            </a: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avoid technology and/or internet failure during presentation.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 not insert any text on this slide.</a:t>
            </a:r>
            <a:endParaRPr sz="1200" b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7" name="Google Shape;377;p47"/>
          <p:cNvSpPr txBox="1"/>
          <p:nvPr/>
        </p:nvSpPr>
        <p:spPr>
          <a:xfrm>
            <a:off x="12405448" y="5382100"/>
            <a:ext cx="2785500" cy="1385400"/>
          </a:xfrm>
          <a:prstGeom prst="rect">
            <a:avLst/>
          </a:prstGeom>
          <a:solidFill>
            <a:srgbClr val="F2F2F2"/>
          </a:solidFill>
          <a:ln w="28575" cap="flat" cmpd="sng">
            <a:solidFill>
              <a:srgbClr val="8B8B8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Guidelines</a:t>
            </a:r>
            <a:endParaRPr sz="15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 not allow content to exceed space provided. </a:t>
            </a:r>
            <a:endParaRPr sz="15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Use this layout for embedded video playback only.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" name="Google Shape;378;p47"/>
          <p:cNvSpPr>
            <a:spLocks noGrp="1"/>
          </p:cNvSpPr>
          <p:nvPr>
            <p:ph type="media" idx="2"/>
          </p:nvPr>
        </p:nvSpPr>
        <p:spPr>
          <a:xfrm>
            <a:off x="618353" y="573741"/>
            <a:ext cx="9855300" cy="5543700"/>
          </a:xfrm>
          <a:prstGeom prst="rect">
            <a:avLst/>
          </a:prstGeom>
          <a:noFill/>
          <a:ln>
            <a:noFill/>
          </a:ln>
          <a:effectLst>
            <a:outerShdw blurRad="127000" dist="25400" sx="101000" sy="101000" algn="ctr" rotWithShape="0">
              <a:srgbClr val="000000">
                <a:alpha val="26670"/>
              </a:srgbClr>
            </a:outerShdw>
          </a:effectLst>
        </p:spPr>
        <p:txBody>
          <a:bodyPr spcFirstLastPara="1" wrap="square" lIns="0" tIns="45700" rIns="0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ourier New"/>
              <a:buChar char="o"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–"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9" name="Google Shape;379;p47"/>
          <p:cNvSpPr/>
          <p:nvPr/>
        </p:nvSpPr>
        <p:spPr>
          <a:xfrm>
            <a:off x="0" y="6767095"/>
            <a:ext cx="518100" cy="101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" name="Google Shape;380;p47"/>
          <p:cNvSpPr/>
          <p:nvPr/>
        </p:nvSpPr>
        <p:spPr>
          <a:xfrm>
            <a:off x="601884" y="6767095"/>
            <a:ext cx="11590500" cy="1011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1" name="Google Shape;381;p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828526" y="5816420"/>
            <a:ext cx="1014703" cy="313591"/>
          </a:xfrm>
          <a:prstGeom prst="rect">
            <a:avLst/>
          </a:prstGeom>
          <a:noFill/>
          <a:ln>
            <a:noFill/>
          </a:ln>
        </p:spPr>
      </p:pic>
      <p:sp>
        <p:nvSpPr>
          <p:cNvPr id="382" name="Google Shape;382;p47"/>
          <p:cNvSpPr txBox="1"/>
          <p:nvPr/>
        </p:nvSpPr>
        <p:spPr>
          <a:xfrm>
            <a:off x="10807389" y="5527451"/>
            <a:ext cx="10509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Arial"/>
              <a:buNone/>
            </a:pPr>
            <a:r>
              <a:rPr lang="en-US" sz="7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Official pediatric teaching </a:t>
            </a:r>
            <a:br>
              <a:rPr lang="en-US" sz="7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7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hospital of</a:t>
            </a:r>
            <a:endParaRPr sz="1500"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700" b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3" name="Google Shape;383;p47"/>
          <p:cNvSpPr/>
          <p:nvPr/>
        </p:nvSpPr>
        <p:spPr>
          <a:xfrm>
            <a:off x="-1" y="0"/>
            <a:ext cx="12192000" cy="6669600"/>
          </a:xfrm>
          <a:prstGeom prst="rect">
            <a:avLst/>
          </a:prstGeom>
          <a:gradFill>
            <a:gsLst>
              <a:gs pos="0">
                <a:srgbClr val="37312C"/>
              </a:gs>
              <a:gs pos="74000">
                <a:srgbClr val="524942"/>
              </a:gs>
              <a:gs pos="83000">
                <a:srgbClr val="524942"/>
              </a:gs>
              <a:gs pos="100000">
                <a:srgbClr val="37312C"/>
              </a:gs>
            </a:gsLst>
            <a:lin ang="5400012" scaled="0"/>
          </a:gradFill>
          <a:ln w="12700" cap="flat" cmpd="sng">
            <a:solidFill>
              <a:srgbClr val="007EA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4" name="Google Shape;384;p47"/>
          <p:cNvSpPr/>
          <p:nvPr/>
        </p:nvSpPr>
        <p:spPr>
          <a:xfrm>
            <a:off x="0" y="6767095"/>
            <a:ext cx="518100" cy="101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5" name="Google Shape;385;p47"/>
          <p:cNvSpPr/>
          <p:nvPr/>
        </p:nvSpPr>
        <p:spPr>
          <a:xfrm>
            <a:off x="601884" y="6767095"/>
            <a:ext cx="11590500" cy="1011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6" name="Google Shape;386;p47"/>
          <p:cNvSpPr/>
          <p:nvPr/>
        </p:nvSpPr>
        <p:spPr>
          <a:xfrm>
            <a:off x="0" y="6767095"/>
            <a:ext cx="518100" cy="101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7" name="Google Shape;387;p47"/>
          <p:cNvSpPr/>
          <p:nvPr/>
        </p:nvSpPr>
        <p:spPr>
          <a:xfrm>
            <a:off x="601884" y="6767095"/>
            <a:ext cx="11590500" cy="101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8" name="Google Shape;388;p47"/>
          <p:cNvSpPr>
            <a:spLocks noGrp="1"/>
          </p:cNvSpPr>
          <p:nvPr>
            <p:ph type="media" idx="3"/>
          </p:nvPr>
        </p:nvSpPr>
        <p:spPr>
          <a:xfrm>
            <a:off x="1473169" y="1166270"/>
            <a:ext cx="9244500" cy="5200500"/>
          </a:xfrm>
          <a:prstGeom prst="rect">
            <a:avLst/>
          </a:prstGeom>
          <a:noFill/>
          <a:ln>
            <a:noFill/>
          </a:ln>
          <a:effectLst>
            <a:outerShdw blurRad="127000" dist="25400" sx="101000" sy="101000" algn="ctr" rotWithShape="0">
              <a:srgbClr val="000000">
                <a:alpha val="26670"/>
              </a:srgbClr>
            </a:outerShdw>
          </a:effectLst>
        </p:spPr>
        <p:txBody>
          <a:bodyPr spcFirstLastPara="1" wrap="square" lIns="0" tIns="45700" rIns="0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ourier New"/>
              <a:buChar char="o"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–"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9" name="Google Shape;389;p47"/>
          <p:cNvSpPr txBox="1">
            <a:spLocks noGrp="1"/>
          </p:cNvSpPr>
          <p:nvPr>
            <p:ph type="title"/>
          </p:nvPr>
        </p:nvSpPr>
        <p:spPr>
          <a:xfrm>
            <a:off x="1459412" y="245646"/>
            <a:ext cx="8897700" cy="67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6"/>
          <p:cNvSpPr txBox="1"/>
          <p:nvPr/>
        </p:nvSpPr>
        <p:spPr>
          <a:xfrm>
            <a:off x="12410019" y="0"/>
            <a:ext cx="2785533" cy="1754326"/>
          </a:xfrm>
          <a:prstGeom prst="rect">
            <a:avLst/>
          </a:prstGeom>
          <a:solidFill>
            <a:srgbClr val="F2F2F2"/>
          </a:solidFill>
          <a:ln w="28575" cap="flat" cmpd="sng">
            <a:solidFill>
              <a:srgbClr val="8B8B8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Table of Contents Layout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Table of Contents title can be changed to Agenda or other titles.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Contents with bullet points can be changed and additional bullets can be added by pressing return to create a new line.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6"/>
          <p:cNvSpPr txBox="1">
            <a:spLocks noGrp="1"/>
          </p:cNvSpPr>
          <p:nvPr>
            <p:ph type="body" idx="1"/>
          </p:nvPr>
        </p:nvSpPr>
        <p:spPr>
          <a:xfrm>
            <a:off x="601663" y="1515291"/>
            <a:ext cx="10972801" cy="4824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o"/>
              <a:defRPr sz="1800">
                <a:latin typeface="Arial"/>
                <a:ea typeface="Arial"/>
                <a:cs typeface="Arial"/>
                <a:sym typeface="Arial"/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latin typeface="Arial"/>
                <a:ea typeface="Arial"/>
                <a:cs typeface="Arial"/>
                <a:sym typeface="Arial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Char char="o"/>
              <a:defRPr sz="18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6"/>
          <p:cNvSpPr txBox="1">
            <a:spLocks noGrp="1"/>
          </p:cNvSpPr>
          <p:nvPr>
            <p:ph type="title"/>
          </p:nvPr>
        </p:nvSpPr>
        <p:spPr>
          <a:xfrm>
            <a:off x="601884" y="145735"/>
            <a:ext cx="8524699" cy="9885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6"/>
          <p:cNvSpPr txBox="1">
            <a:spLocks noGrp="1"/>
          </p:cNvSpPr>
          <p:nvPr>
            <p:ph type="sldNum" idx="12"/>
          </p:nvPr>
        </p:nvSpPr>
        <p:spPr>
          <a:xfrm>
            <a:off x="1" y="6400799"/>
            <a:ext cx="5181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 Only Page">
  <p:cSld name="One Column Text Only Page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7"/>
          <p:cNvSpPr txBox="1"/>
          <p:nvPr/>
        </p:nvSpPr>
        <p:spPr>
          <a:xfrm>
            <a:off x="12410019" y="0"/>
            <a:ext cx="2785600" cy="2308284"/>
          </a:xfrm>
          <a:prstGeom prst="rect">
            <a:avLst/>
          </a:prstGeom>
          <a:solidFill>
            <a:srgbClr val="F2F2F2"/>
          </a:solidFill>
          <a:ln w="28575" cap="flat" cmpd="sng">
            <a:solidFill>
              <a:srgbClr val="8B8B8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One Column Content Layout</a:t>
            </a:r>
            <a:endParaRPr sz="14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Standard layout allows you for use with text or you may click the icons in the center for Tables, Charts, SmartArt or media.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Contents with bullet points can be changed and additional bullets can be added by pressing return to create a new line.</a:t>
            </a:r>
            <a:endParaRPr sz="14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7"/>
          <p:cNvSpPr txBox="1">
            <a:spLocks noGrp="1"/>
          </p:cNvSpPr>
          <p:nvPr>
            <p:ph type="sldNum" idx="12"/>
          </p:nvPr>
        </p:nvSpPr>
        <p:spPr>
          <a:xfrm>
            <a:off x="1" y="6400799"/>
            <a:ext cx="5180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6" name="Google Shape;76;p7"/>
          <p:cNvSpPr txBox="1">
            <a:spLocks noGrp="1"/>
          </p:cNvSpPr>
          <p:nvPr>
            <p:ph type="body" idx="1"/>
          </p:nvPr>
        </p:nvSpPr>
        <p:spPr>
          <a:xfrm>
            <a:off x="596348" y="1451036"/>
            <a:ext cx="10978400" cy="3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lvl1pPr>
            <a:lvl2pPr marL="914400" lvl="1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o"/>
              <a:defRPr sz="1867"/>
            </a:lvl2pPr>
            <a:lvl3pPr marL="1371600" lvl="2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3pPr>
            <a:lvl4pPr marL="1828800" lvl="3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228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7"/>
          <p:cNvSpPr txBox="1">
            <a:spLocks noGrp="1"/>
          </p:cNvSpPr>
          <p:nvPr>
            <p:ph type="body" idx="2"/>
          </p:nvPr>
        </p:nvSpPr>
        <p:spPr>
          <a:xfrm>
            <a:off x="601663" y="1920240"/>
            <a:ext cx="10972800" cy="44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867">
                <a:latin typeface="Arial"/>
                <a:ea typeface="Arial"/>
                <a:cs typeface="Arial"/>
                <a:sym typeface="Arial"/>
              </a:defRPr>
            </a:lvl1pPr>
            <a:lvl2pPr marL="914400" lvl="1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o"/>
              <a:defRPr sz="1867">
                <a:latin typeface="Arial"/>
                <a:ea typeface="Arial"/>
                <a:cs typeface="Arial"/>
                <a:sym typeface="Arial"/>
              </a:defRPr>
            </a:lvl2pPr>
            <a:lvl3pPr marL="1371600" lvl="2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867">
                <a:latin typeface="Arial"/>
                <a:ea typeface="Arial"/>
                <a:cs typeface="Arial"/>
                <a:sym typeface="Arial"/>
              </a:defRPr>
            </a:lvl3pPr>
            <a:lvl4pPr marL="1828800" lvl="3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867">
                <a:latin typeface="Arial"/>
                <a:ea typeface="Arial"/>
                <a:cs typeface="Arial"/>
                <a:sym typeface="Arial"/>
              </a:defRPr>
            </a:lvl4pPr>
            <a:lvl5pPr marL="2286000" lvl="4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urier New"/>
              <a:buChar char="o"/>
              <a:defRPr sz="1867">
                <a:latin typeface="Arial"/>
                <a:ea typeface="Arial"/>
                <a:cs typeface="Arial"/>
                <a:sym typeface="Arial"/>
              </a:defRPr>
            </a:lvl5pPr>
            <a:lvl6pPr marL="2743200" lvl="5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7"/>
          <p:cNvSpPr txBox="1">
            <a:spLocks noGrp="1"/>
          </p:cNvSpPr>
          <p:nvPr>
            <p:ph type="title"/>
          </p:nvPr>
        </p:nvSpPr>
        <p:spPr>
          <a:xfrm>
            <a:off x="601884" y="145735"/>
            <a:ext cx="8524800" cy="9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able of Contents">
  <p:cSld name="2_Table of Contents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8"/>
          <p:cNvSpPr txBox="1"/>
          <p:nvPr/>
        </p:nvSpPr>
        <p:spPr>
          <a:xfrm>
            <a:off x="12410019" y="0"/>
            <a:ext cx="2785533" cy="1754326"/>
          </a:xfrm>
          <a:prstGeom prst="rect">
            <a:avLst/>
          </a:prstGeom>
          <a:solidFill>
            <a:srgbClr val="F2F2F2"/>
          </a:solidFill>
          <a:ln w="28575" cap="flat" cmpd="sng">
            <a:solidFill>
              <a:srgbClr val="8B8B8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Table of Contents Layout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Table of Contents title can be changed to Agenda or other titles.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Contents with bullet points can be changed and additional bullets can be added by pressing return to create a new line.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8"/>
          <p:cNvSpPr txBox="1">
            <a:spLocks noGrp="1"/>
          </p:cNvSpPr>
          <p:nvPr>
            <p:ph type="body" idx="1"/>
          </p:nvPr>
        </p:nvSpPr>
        <p:spPr>
          <a:xfrm>
            <a:off x="601663" y="1515291"/>
            <a:ext cx="10972801" cy="4824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 sz="2400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o"/>
              <a:defRPr sz="1800">
                <a:latin typeface="Arial"/>
                <a:ea typeface="Arial"/>
                <a:cs typeface="Arial"/>
                <a:sym typeface="Arial"/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–"/>
              <a:defRPr sz="1800"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 sz="1800">
                <a:latin typeface="Arial"/>
                <a:ea typeface="Arial"/>
                <a:cs typeface="Arial"/>
                <a:sym typeface="Arial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Courier New"/>
              <a:buChar char="o"/>
              <a:defRPr sz="18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8"/>
          <p:cNvSpPr txBox="1">
            <a:spLocks noGrp="1"/>
          </p:cNvSpPr>
          <p:nvPr>
            <p:ph type="title"/>
          </p:nvPr>
        </p:nvSpPr>
        <p:spPr>
          <a:xfrm>
            <a:off x="601884" y="145735"/>
            <a:ext cx="8897715" cy="9885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8"/>
          <p:cNvSpPr txBox="1">
            <a:spLocks noGrp="1"/>
          </p:cNvSpPr>
          <p:nvPr>
            <p:ph type="sldNum" idx="12"/>
          </p:nvPr>
        </p:nvSpPr>
        <p:spPr>
          <a:xfrm>
            <a:off x="1" y="6400799"/>
            <a:ext cx="5181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Column Copy Page">
  <p:cSld name="2 Column Copy Page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9"/>
          <p:cNvSpPr txBox="1">
            <a:spLocks noGrp="1"/>
          </p:cNvSpPr>
          <p:nvPr>
            <p:ph type="body" idx="1"/>
          </p:nvPr>
        </p:nvSpPr>
        <p:spPr>
          <a:xfrm>
            <a:off x="624715" y="1399625"/>
            <a:ext cx="5174000" cy="4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lvl1pPr>
            <a:lvl2pPr marL="914400" lvl="1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o"/>
              <a:defRPr sz="1867"/>
            </a:lvl2pPr>
            <a:lvl3pPr marL="1371600" lvl="2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3pPr>
            <a:lvl4pPr marL="1828800" lvl="3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228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6" name="Google Shape;86;p9"/>
          <p:cNvSpPr txBox="1"/>
          <p:nvPr/>
        </p:nvSpPr>
        <p:spPr>
          <a:xfrm>
            <a:off x="12410019" y="2"/>
            <a:ext cx="2785600" cy="1569620"/>
          </a:xfrm>
          <a:prstGeom prst="rect">
            <a:avLst/>
          </a:prstGeom>
          <a:solidFill>
            <a:srgbClr val="F2F2F2"/>
          </a:solidFill>
          <a:ln w="28575" cap="flat" cmpd="sng">
            <a:solidFill>
              <a:srgbClr val="8B8B8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Two Column Text Layout</a:t>
            </a:r>
            <a:endParaRPr sz="14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Replace slide title text.</a:t>
            </a:r>
            <a:endParaRPr sz="14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Update paragraph copy as needed. Use indent tool for more styles – bold, regular copy, bullets, etc.</a:t>
            </a:r>
            <a:endParaRPr sz="14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9"/>
          <p:cNvSpPr txBox="1">
            <a:spLocks noGrp="1"/>
          </p:cNvSpPr>
          <p:nvPr>
            <p:ph type="sldNum" idx="12"/>
          </p:nvPr>
        </p:nvSpPr>
        <p:spPr>
          <a:xfrm>
            <a:off x="1" y="6400799"/>
            <a:ext cx="5180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8" name="Google Shape;88;p9"/>
          <p:cNvSpPr txBox="1">
            <a:spLocks noGrp="1"/>
          </p:cNvSpPr>
          <p:nvPr>
            <p:ph type="body" idx="2"/>
          </p:nvPr>
        </p:nvSpPr>
        <p:spPr>
          <a:xfrm>
            <a:off x="6412135" y="1884972"/>
            <a:ext cx="5185600" cy="46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867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o"/>
              <a:defRPr sz="1867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867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867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9" name="Google Shape;89;p9"/>
          <p:cNvSpPr txBox="1">
            <a:spLocks noGrp="1"/>
          </p:cNvSpPr>
          <p:nvPr>
            <p:ph type="body" idx="3"/>
          </p:nvPr>
        </p:nvSpPr>
        <p:spPr>
          <a:xfrm>
            <a:off x="6415913" y="1414523"/>
            <a:ext cx="5174000" cy="4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lvl1pPr>
            <a:lvl2pPr marL="914400" lvl="1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o"/>
              <a:defRPr sz="1867"/>
            </a:lvl2pPr>
            <a:lvl3pPr marL="1371600" lvl="2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3pPr>
            <a:lvl4pPr marL="1828800" lvl="3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228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90" name="Google Shape;90;p9"/>
          <p:cNvSpPr txBox="1">
            <a:spLocks noGrp="1"/>
          </p:cNvSpPr>
          <p:nvPr>
            <p:ph type="body" idx="4"/>
          </p:nvPr>
        </p:nvSpPr>
        <p:spPr>
          <a:xfrm>
            <a:off x="624713" y="1884972"/>
            <a:ext cx="5174400" cy="46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867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o"/>
              <a:defRPr sz="1867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867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867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867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91" name="Google Shape;91;p9"/>
          <p:cNvSpPr txBox="1">
            <a:spLocks noGrp="1"/>
          </p:cNvSpPr>
          <p:nvPr>
            <p:ph type="title"/>
          </p:nvPr>
        </p:nvSpPr>
        <p:spPr>
          <a:xfrm>
            <a:off x="601885" y="145735"/>
            <a:ext cx="8516000" cy="9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, Sub Title &amp; Content">
  <p:cSld name="1_Title, Sub Title &amp; Conten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0"/>
          <p:cNvSpPr txBox="1"/>
          <p:nvPr/>
        </p:nvSpPr>
        <p:spPr>
          <a:xfrm>
            <a:off x="12410019" y="0"/>
            <a:ext cx="2785533" cy="2123658"/>
          </a:xfrm>
          <a:prstGeom prst="rect">
            <a:avLst/>
          </a:prstGeom>
          <a:solidFill>
            <a:srgbClr val="F2F2F2"/>
          </a:solidFill>
          <a:ln w="28575" cap="flat" cmpd="sng">
            <a:solidFill>
              <a:srgbClr val="8B8B8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Body Text &amp; Chart Layout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Replace slide title text.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Update paragraph copy as needed. Use indent tool for more styles – bold, regular copy, bullets, etc.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Use bottom of page for graphs or charts, use colors within theme.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10"/>
          <p:cNvSpPr txBox="1">
            <a:spLocks noGrp="1"/>
          </p:cNvSpPr>
          <p:nvPr>
            <p:ph type="sldNum" idx="12"/>
          </p:nvPr>
        </p:nvSpPr>
        <p:spPr>
          <a:xfrm>
            <a:off x="1" y="6400799"/>
            <a:ext cx="5181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5" name="Google Shape;95;p10"/>
          <p:cNvSpPr txBox="1">
            <a:spLocks noGrp="1"/>
          </p:cNvSpPr>
          <p:nvPr>
            <p:ph type="body" idx="1"/>
          </p:nvPr>
        </p:nvSpPr>
        <p:spPr>
          <a:xfrm>
            <a:off x="596348" y="1381842"/>
            <a:ext cx="11021184" cy="4088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o"/>
              <a:defRPr sz="1800"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–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6" name="Google Shape;96;p10"/>
          <p:cNvSpPr txBox="1">
            <a:spLocks noGrp="1"/>
          </p:cNvSpPr>
          <p:nvPr>
            <p:ph type="title"/>
          </p:nvPr>
        </p:nvSpPr>
        <p:spPr>
          <a:xfrm>
            <a:off x="601884" y="145735"/>
            <a:ext cx="8498573" cy="9885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0"/>
          <p:cNvSpPr txBox="1">
            <a:spLocks noGrp="1"/>
          </p:cNvSpPr>
          <p:nvPr>
            <p:ph type="body" idx="2"/>
          </p:nvPr>
        </p:nvSpPr>
        <p:spPr>
          <a:xfrm>
            <a:off x="601663" y="1920240"/>
            <a:ext cx="10972801" cy="44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o"/>
              <a:defRPr sz="1800">
                <a:latin typeface="Arial"/>
                <a:ea typeface="Arial"/>
                <a:cs typeface="Arial"/>
                <a:sym typeface="Arial"/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–"/>
              <a:defRPr sz="1800"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 sz="1800">
                <a:latin typeface="Arial"/>
                <a:ea typeface="Arial"/>
                <a:cs typeface="Arial"/>
                <a:sym typeface="Arial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Courier New"/>
              <a:buChar char="o"/>
              <a:defRPr sz="18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image" Target="../media/image6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601885" y="145735"/>
            <a:ext cx="8387428" cy="9885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01884" y="1371600"/>
            <a:ext cx="10972800" cy="50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Char char="o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12" name="Google Shape;12;p1"/>
          <p:cNvCxnSpPr/>
          <p:nvPr/>
        </p:nvCxnSpPr>
        <p:spPr>
          <a:xfrm>
            <a:off x="601886" y="1238494"/>
            <a:ext cx="10972800" cy="4545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3" name="Google Shape;13;p1"/>
          <p:cNvSpPr/>
          <p:nvPr/>
        </p:nvSpPr>
        <p:spPr>
          <a:xfrm>
            <a:off x="0" y="6767095"/>
            <a:ext cx="518160" cy="1010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1"/>
          <p:cNvSpPr/>
          <p:nvPr/>
        </p:nvSpPr>
        <p:spPr>
          <a:xfrm>
            <a:off x="601884" y="6767095"/>
            <a:ext cx="11590115" cy="10106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1"/>
          <p:cNvSpPr txBox="1"/>
          <p:nvPr/>
        </p:nvSpPr>
        <p:spPr>
          <a:xfrm>
            <a:off x="12410019" y="3168650"/>
            <a:ext cx="2785533" cy="3416320"/>
          </a:xfrm>
          <a:prstGeom prst="rect">
            <a:avLst/>
          </a:prstGeom>
          <a:solidFill>
            <a:srgbClr val="F2F2F2"/>
          </a:solidFill>
          <a:ln w="28575" cap="flat" cmpd="sng">
            <a:solidFill>
              <a:srgbClr val="8B8B8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Guidelines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Use Brand theme colors ONLY.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 not allow content to exceed space provided. Content should not extend beyond the green/blue line/footer.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Headline must be 36pt – shorten your title to fit in the space provided.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 not change colors of typography. Only incorporate colors labeled “theme colors” in graphs and charts.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Only use “Arial” as the font for all text and never size under 16pt for presentations.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1"/>
          <p:cNvSpPr/>
          <p:nvPr/>
        </p:nvSpPr>
        <p:spPr>
          <a:xfrm>
            <a:off x="0" y="6767095"/>
            <a:ext cx="518160" cy="1010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1"/>
          <p:cNvSpPr/>
          <p:nvPr/>
        </p:nvSpPr>
        <p:spPr>
          <a:xfrm>
            <a:off x="601884" y="6767095"/>
            <a:ext cx="11590115" cy="10106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1"/>
          <p:cNvSpPr/>
          <p:nvPr/>
        </p:nvSpPr>
        <p:spPr>
          <a:xfrm>
            <a:off x="0" y="6767095"/>
            <a:ext cx="518160" cy="10106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1"/>
          <p:cNvSpPr/>
          <p:nvPr/>
        </p:nvSpPr>
        <p:spPr>
          <a:xfrm>
            <a:off x="601884" y="6767095"/>
            <a:ext cx="11590115" cy="1010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1"/>
          <p:cNvSpPr txBox="1">
            <a:spLocks noGrp="1"/>
          </p:cNvSpPr>
          <p:nvPr>
            <p:ph type="sldNum" idx="12"/>
          </p:nvPr>
        </p:nvSpPr>
        <p:spPr>
          <a:xfrm>
            <a:off x="0" y="6400800"/>
            <a:ext cx="5181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1" name="Google Shape;21;p1" descr="C:\Users\kkniss\AppData\Local\Temp\SNAGHTML4cd09f8.PNG"/>
          <p:cNvPicPr preferRelativeResize="0"/>
          <p:nvPr/>
        </p:nvPicPr>
        <p:blipFill rotWithShape="1">
          <a:blip r:embed="rId22">
            <a:alphaModFix/>
          </a:blip>
          <a:srcRect/>
          <a:stretch/>
        </p:blipFill>
        <p:spPr>
          <a:xfrm>
            <a:off x="9123510" y="472530"/>
            <a:ext cx="2451174" cy="334994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</p:sldLayoutIdLst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128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Google Shape;192;p22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9031109" y="6093329"/>
            <a:ext cx="1933939" cy="67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22"/>
          <p:cNvPicPr preferRelativeResize="0"/>
          <p:nvPr/>
        </p:nvPicPr>
        <p:blipFill rotWithShape="1">
          <a:blip r:embed="rId14">
            <a:alphaModFix/>
          </a:blip>
          <a:srcRect t="74194"/>
          <a:stretch/>
        </p:blipFill>
        <p:spPr>
          <a:xfrm>
            <a:off x="417688" y="6345056"/>
            <a:ext cx="4172270" cy="360552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22"/>
          <p:cNvSpPr/>
          <p:nvPr/>
        </p:nvSpPr>
        <p:spPr>
          <a:xfrm>
            <a:off x="2438400" y="0"/>
            <a:ext cx="2438400" cy="101700"/>
          </a:xfrm>
          <a:prstGeom prst="rect">
            <a:avLst/>
          </a:prstGeom>
          <a:solidFill>
            <a:srgbClr val="F7921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22"/>
          <p:cNvSpPr/>
          <p:nvPr/>
        </p:nvSpPr>
        <p:spPr>
          <a:xfrm>
            <a:off x="4876800" y="0"/>
            <a:ext cx="2438400" cy="101700"/>
          </a:xfrm>
          <a:prstGeom prst="rect">
            <a:avLst/>
          </a:prstGeom>
          <a:solidFill>
            <a:srgbClr val="E03A3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22"/>
          <p:cNvSpPr/>
          <p:nvPr/>
        </p:nvSpPr>
        <p:spPr>
          <a:xfrm>
            <a:off x="7315200" y="0"/>
            <a:ext cx="2438400" cy="101700"/>
          </a:xfrm>
          <a:prstGeom prst="rect">
            <a:avLst/>
          </a:prstGeom>
          <a:solidFill>
            <a:srgbClr val="FABA2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22"/>
          <p:cNvSpPr/>
          <p:nvPr/>
        </p:nvSpPr>
        <p:spPr>
          <a:xfrm>
            <a:off x="9753600" y="0"/>
            <a:ext cx="2438400" cy="101700"/>
          </a:xfrm>
          <a:prstGeom prst="rect">
            <a:avLst/>
          </a:prstGeom>
          <a:solidFill>
            <a:srgbClr val="008AD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22"/>
          <p:cNvSpPr/>
          <p:nvPr/>
        </p:nvSpPr>
        <p:spPr>
          <a:xfrm>
            <a:off x="0" y="0"/>
            <a:ext cx="2438400" cy="101700"/>
          </a:xfrm>
          <a:prstGeom prst="rect">
            <a:avLst/>
          </a:prstGeom>
          <a:solidFill>
            <a:srgbClr val="00A2B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22"/>
          <p:cNvSpPr txBox="1">
            <a:spLocks noGrp="1"/>
          </p:cNvSpPr>
          <p:nvPr>
            <p:ph type="title"/>
          </p:nvPr>
        </p:nvSpPr>
        <p:spPr>
          <a:xfrm>
            <a:off x="609600" y="388938"/>
            <a:ext cx="10972800" cy="12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384">
          <p15:clr>
            <a:srgbClr val="F26B43"/>
          </p15:clr>
        </p15:guide>
        <p15:guide id="2" pos="7296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768">
          <p15:clr>
            <a:srgbClr val="F26B43"/>
          </p15:clr>
        </p15:guide>
        <p15:guide id="5" pos="3840">
          <p15:clr>
            <a:srgbClr val="9FCC3B"/>
          </p15:clr>
        </p15:guide>
        <p15:guide id="6" orient="horz" pos="1224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4"/>
          <p:cNvSpPr txBox="1">
            <a:spLocks noGrp="1"/>
          </p:cNvSpPr>
          <p:nvPr>
            <p:ph type="title"/>
          </p:nvPr>
        </p:nvSpPr>
        <p:spPr>
          <a:xfrm>
            <a:off x="601885" y="145735"/>
            <a:ext cx="8387700" cy="98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36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52" name="Google Shape;252;p34"/>
          <p:cNvSpPr txBox="1">
            <a:spLocks noGrp="1"/>
          </p:cNvSpPr>
          <p:nvPr>
            <p:ph type="body" idx="1"/>
          </p:nvPr>
        </p:nvSpPr>
        <p:spPr>
          <a:xfrm>
            <a:off x="601884" y="1371600"/>
            <a:ext cx="10972800" cy="50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marR="0" lvl="0" indent="-34925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ourier New"/>
              <a:buChar char="o"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–"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253" name="Google Shape;253;p34"/>
          <p:cNvCxnSpPr/>
          <p:nvPr/>
        </p:nvCxnSpPr>
        <p:spPr>
          <a:xfrm>
            <a:off x="601886" y="1238494"/>
            <a:ext cx="10972800" cy="450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54" name="Google Shape;254;p34"/>
          <p:cNvSpPr/>
          <p:nvPr/>
        </p:nvSpPr>
        <p:spPr>
          <a:xfrm>
            <a:off x="0" y="6767095"/>
            <a:ext cx="518100" cy="101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 b="0" i="0" u="none" strike="noStrike" cap="non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p34"/>
          <p:cNvSpPr/>
          <p:nvPr/>
        </p:nvSpPr>
        <p:spPr>
          <a:xfrm>
            <a:off x="601884" y="6767095"/>
            <a:ext cx="11590500" cy="1011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 b="0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p34"/>
          <p:cNvSpPr txBox="1"/>
          <p:nvPr/>
        </p:nvSpPr>
        <p:spPr>
          <a:xfrm>
            <a:off x="12410019" y="3168650"/>
            <a:ext cx="2785500" cy="3417000"/>
          </a:xfrm>
          <a:prstGeom prst="rect">
            <a:avLst/>
          </a:prstGeom>
          <a:solidFill>
            <a:srgbClr val="F2F2F2"/>
          </a:solidFill>
          <a:ln w="28575" cap="flat" cmpd="sng">
            <a:solidFill>
              <a:srgbClr val="8B8B8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Guidelines</a:t>
            </a:r>
            <a:endParaRPr sz="15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Use Brand theme colors ONLY.</a:t>
            </a:r>
            <a:endParaRPr sz="15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 not allow content to exceed space provided. Content should not extend beyond the green/blue line/footer.</a:t>
            </a:r>
            <a:endParaRPr sz="15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Headline must be 36pt – shorten your title to fit in the space provided.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 not change colors of typography. Only incorporate colors labeled “theme colors” in graphs and charts. </a:t>
            </a:r>
            <a:endParaRPr sz="15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Only use “Arial” as the font for all text and never size under 16pt for presentations.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p34"/>
          <p:cNvSpPr/>
          <p:nvPr/>
        </p:nvSpPr>
        <p:spPr>
          <a:xfrm>
            <a:off x="0" y="6767095"/>
            <a:ext cx="518100" cy="101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 b="0" i="0" u="none" strike="noStrike" cap="non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p34"/>
          <p:cNvSpPr/>
          <p:nvPr/>
        </p:nvSpPr>
        <p:spPr>
          <a:xfrm>
            <a:off x="601884" y="6767095"/>
            <a:ext cx="11590500" cy="1011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 b="0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p34"/>
          <p:cNvSpPr/>
          <p:nvPr/>
        </p:nvSpPr>
        <p:spPr>
          <a:xfrm>
            <a:off x="0" y="6767095"/>
            <a:ext cx="518100" cy="101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 b="0" i="0" u="none" strike="noStrike" cap="non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p34"/>
          <p:cNvSpPr/>
          <p:nvPr/>
        </p:nvSpPr>
        <p:spPr>
          <a:xfrm>
            <a:off x="601884" y="6767095"/>
            <a:ext cx="11590500" cy="101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 b="0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Google Shape;261;p34"/>
          <p:cNvSpPr txBox="1">
            <a:spLocks noGrp="1"/>
          </p:cNvSpPr>
          <p:nvPr>
            <p:ph type="sldNum" idx="12"/>
          </p:nvPr>
        </p:nvSpPr>
        <p:spPr>
          <a:xfrm>
            <a:off x="0" y="6400800"/>
            <a:ext cx="518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spcBef>
                <a:spcPts val="0"/>
              </a:spcBef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spcBef>
                <a:spcPts val="0"/>
              </a:spcBef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spcBef>
                <a:spcPts val="0"/>
              </a:spcBef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spcBef>
                <a:spcPts val="0"/>
              </a:spcBef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62" name="Google Shape;262;p34" descr="C:\Users\kkniss\AppData\Local\Temp\SNAGHTML4cd09f8.PNG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9123510" y="472530"/>
            <a:ext cx="2451174" cy="334994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</p:sldLayoutIdLst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128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6.png"/><Relationship Id="rId5" Type="http://schemas.openxmlformats.org/officeDocument/2006/relationships/hyperlink" Target="https://edsight.ct.gov/relatedreports/Supporting%20Student%20Participation%20in%202020-21.html" TargetMode="Externa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mailto:ascend@thevillage.org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hyperlink" Target="http://www.thevillage.org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mailto:amcginty@unitedwayinc.org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nhap@connecticutchildrens.org" TargetMode="Externa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recruiting.adp.com/srccar/public/RTI.home?d=External&amp;c=1122041#/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capital-workforce-partners-cwp.careerplug.com/jobs/2038810/apps/new" TargetMode="Externa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48"/>
          <p:cNvSpPr txBox="1">
            <a:spLocks noGrp="1"/>
          </p:cNvSpPr>
          <p:nvPr>
            <p:ph type="ctrTitle"/>
          </p:nvPr>
        </p:nvSpPr>
        <p:spPr>
          <a:xfrm>
            <a:off x="4876800" y="1391478"/>
            <a:ext cx="6732104" cy="1580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9525" lvl="0" indent="15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North Hartford Ascend Pipeline</a:t>
            </a:r>
            <a:br>
              <a:rPr lang="en-US"/>
            </a:br>
            <a:r>
              <a:rPr lang="en-US" sz="1400"/>
              <a:t>Funded by the U.S. Department of Education</a:t>
            </a:r>
            <a:endParaRPr sz="1400"/>
          </a:p>
        </p:txBody>
      </p:sp>
      <p:sp>
        <p:nvSpPr>
          <p:cNvPr id="396" name="Google Shape;396;p48"/>
          <p:cNvSpPr txBox="1">
            <a:spLocks noGrp="1"/>
          </p:cNvSpPr>
          <p:nvPr>
            <p:ph type="subTitle" idx="1"/>
          </p:nvPr>
        </p:nvSpPr>
        <p:spPr>
          <a:xfrm>
            <a:off x="4876801" y="3240160"/>
            <a:ext cx="6732000" cy="231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400"/>
              <a:buNone/>
            </a:pPr>
            <a:r>
              <a:rPr lang="en-US"/>
              <a:t>September 20, 2023</a:t>
            </a:r>
            <a:endParaRPr/>
          </a:p>
        </p:txBody>
      </p:sp>
      <p:pic>
        <p:nvPicPr>
          <p:cNvPr id="397" name="Google Shape;397;p48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1"/>
            <a:ext cx="4294188" cy="6690855"/>
          </a:xfrm>
          <a:prstGeom prst="rect">
            <a:avLst/>
          </a:prstGeom>
          <a:noFill/>
          <a:ln>
            <a:noFill/>
          </a:ln>
        </p:spPr>
      </p:pic>
      <p:sp>
        <p:nvSpPr>
          <p:cNvPr id="398" name="Google Shape;398;p48"/>
          <p:cNvSpPr txBox="1"/>
          <p:nvPr/>
        </p:nvSpPr>
        <p:spPr>
          <a:xfrm>
            <a:off x="11796000" y="6400800"/>
            <a:ext cx="396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57"/>
          <p:cNvSpPr txBox="1">
            <a:spLocks noGrp="1"/>
          </p:cNvSpPr>
          <p:nvPr>
            <p:ph type="title"/>
          </p:nvPr>
        </p:nvSpPr>
        <p:spPr>
          <a:xfrm>
            <a:off x="605709" y="2008100"/>
            <a:ext cx="10980600" cy="332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/>
          <a:p>
            <a:pPr marL="9525" lvl="0" indent="157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</a:pPr>
            <a:r>
              <a:rPr lang="en-US"/>
              <a:t>Purpose</a:t>
            </a:r>
            <a:endParaRPr/>
          </a:p>
          <a:p>
            <a:pPr marL="9525" lvl="0" indent="157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</a:pPr>
            <a:endParaRPr/>
          </a:p>
          <a:p>
            <a:pPr marL="9525" lvl="0" indent="157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</a:pPr>
            <a:r>
              <a:rPr lang="en-US"/>
              <a:t>To collaboratively build an integrated and coordinated pipeline of services and supports that helps children and families reach their full potential. </a:t>
            </a:r>
            <a:endParaRPr/>
          </a:p>
        </p:txBody>
      </p:sp>
      <p:sp>
        <p:nvSpPr>
          <p:cNvPr id="468" name="Google Shape;468;p57"/>
          <p:cNvSpPr txBox="1"/>
          <p:nvPr/>
        </p:nvSpPr>
        <p:spPr>
          <a:xfrm>
            <a:off x="11796000" y="6400800"/>
            <a:ext cx="396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58"/>
          <p:cNvSpPr txBox="1">
            <a:spLocks noGrp="1"/>
          </p:cNvSpPr>
          <p:nvPr>
            <p:ph type="title"/>
          </p:nvPr>
        </p:nvSpPr>
        <p:spPr>
          <a:xfrm>
            <a:off x="601884" y="145735"/>
            <a:ext cx="8524699" cy="9885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Current State</a:t>
            </a:r>
            <a:endParaRPr/>
          </a:p>
        </p:txBody>
      </p:sp>
      <p:sp>
        <p:nvSpPr>
          <p:cNvPr id="475" name="Google Shape;475;p58"/>
          <p:cNvSpPr txBox="1"/>
          <p:nvPr/>
        </p:nvSpPr>
        <p:spPr>
          <a:xfrm>
            <a:off x="732477" y="2734840"/>
            <a:ext cx="4330931" cy="2246769"/>
          </a:xfrm>
          <a:prstGeom prst="rect">
            <a:avLst/>
          </a:prstGeom>
          <a:noFill/>
          <a:ln w="762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Opinions, Priorities, Concerns, Needs of Promise Zone Neighborhoods’ Residents and Families </a:t>
            </a: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6" name="Google Shape;476;p58"/>
          <p:cNvSpPr txBox="1"/>
          <p:nvPr/>
        </p:nvSpPr>
        <p:spPr>
          <a:xfrm>
            <a:off x="7230878" y="2519396"/>
            <a:ext cx="4272559" cy="2677656"/>
          </a:xfrm>
          <a:prstGeom prst="rect">
            <a:avLst/>
          </a:prstGeom>
          <a:noFill/>
          <a:ln w="762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Strong Array of Programs, Services, Supports of Community-Based Organizations in Promise Zone Neighborhoods</a:t>
            </a: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77" name="Google Shape;477;p58"/>
          <p:cNvCxnSpPr/>
          <p:nvPr/>
        </p:nvCxnSpPr>
        <p:spPr>
          <a:xfrm>
            <a:off x="6274486" y="3276599"/>
            <a:ext cx="12469" cy="1281427"/>
          </a:xfrm>
          <a:prstGeom prst="straightConnector1">
            <a:avLst/>
          </a:prstGeom>
          <a:noFill/>
          <a:ln w="76200" cap="flat" cmpd="sng">
            <a:solidFill>
              <a:srgbClr val="00ABEE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78" name="Google Shape;478;p58"/>
          <p:cNvCxnSpPr/>
          <p:nvPr/>
        </p:nvCxnSpPr>
        <p:spPr>
          <a:xfrm rot="10800000">
            <a:off x="6019800" y="3276600"/>
            <a:ext cx="4154" cy="1281426"/>
          </a:xfrm>
          <a:prstGeom prst="straightConnector1">
            <a:avLst/>
          </a:prstGeom>
          <a:noFill/>
          <a:ln w="76200" cap="flat" cmpd="sng">
            <a:solidFill>
              <a:srgbClr val="00ABEE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79" name="Google Shape;479;p58"/>
          <p:cNvCxnSpPr/>
          <p:nvPr/>
        </p:nvCxnSpPr>
        <p:spPr>
          <a:xfrm>
            <a:off x="6279664" y="3917313"/>
            <a:ext cx="951553" cy="0"/>
          </a:xfrm>
          <a:prstGeom prst="straightConnector1">
            <a:avLst/>
          </a:prstGeom>
          <a:noFill/>
          <a:ln w="38100" cap="flat" cmpd="sng">
            <a:solidFill>
              <a:srgbClr val="00ABEE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480" name="Google Shape;480;p58"/>
          <p:cNvCxnSpPr/>
          <p:nvPr/>
        </p:nvCxnSpPr>
        <p:spPr>
          <a:xfrm>
            <a:off x="5105400" y="3917313"/>
            <a:ext cx="914400" cy="0"/>
          </a:xfrm>
          <a:prstGeom prst="straightConnector1">
            <a:avLst/>
          </a:prstGeom>
          <a:noFill/>
          <a:ln w="38100" cap="flat" cmpd="sng">
            <a:solidFill>
              <a:srgbClr val="00ABEE"/>
            </a:solidFill>
            <a:prstDash val="solid"/>
            <a:round/>
            <a:headEnd type="triangle" w="med" len="med"/>
            <a:tailEnd type="triangle" w="med" len="med"/>
          </a:ln>
        </p:spPr>
      </p:cxnSp>
      <p:sp>
        <p:nvSpPr>
          <p:cNvPr id="481" name="Google Shape;481;p58"/>
          <p:cNvSpPr txBox="1">
            <a:spLocks noGrp="1"/>
          </p:cNvSpPr>
          <p:nvPr>
            <p:ph type="sldNum" idx="4294967295"/>
          </p:nvPr>
        </p:nvSpPr>
        <p:spPr>
          <a:xfrm>
            <a:off x="1" y="6400799"/>
            <a:ext cx="5181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18181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2" name="Google Shape;482;p58"/>
          <p:cNvSpPr txBox="1"/>
          <p:nvPr/>
        </p:nvSpPr>
        <p:spPr>
          <a:xfrm>
            <a:off x="11286565" y="6158753"/>
            <a:ext cx="51098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59"/>
          <p:cNvSpPr txBox="1">
            <a:spLocks noGrp="1"/>
          </p:cNvSpPr>
          <p:nvPr>
            <p:ph type="title"/>
          </p:nvPr>
        </p:nvSpPr>
        <p:spPr>
          <a:xfrm>
            <a:off x="192838" y="145735"/>
            <a:ext cx="9306761" cy="9885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Ideal State-Ascend System Building</a:t>
            </a:r>
            <a:endParaRPr/>
          </a:p>
        </p:txBody>
      </p:sp>
      <p:sp>
        <p:nvSpPr>
          <p:cNvPr id="489" name="Google Shape;489;p59"/>
          <p:cNvSpPr txBox="1"/>
          <p:nvPr/>
        </p:nvSpPr>
        <p:spPr>
          <a:xfrm>
            <a:off x="6762195" y="4046868"/>
            <a:ext cx="5245330" cy="1569660"/>
          </a:xfrm>
          <a:prstGeom prst="rect">
            <a:avLst/>
          </a:prstGeom>
          <a:noFill/>
          <a:ln w="762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Programs, Services, Supports of Strong Community-Based Organizations in Promise Zone Neighborhoods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0" name="Google Shape;490;p59"/>
          <p:cNvSpPr txBox="1"/>
          <p:nvPr/>
        </p:nvSpPr>
        <p:spPr>
          <a:xfrm>
            <a:off x="192838" y="4074761"/>
            <a:ext cx="4330931" cy="1569660"/>
          </a:xfrm>
          <a:prstGeom prst="rect">
            <a:avLst/>
          </a:prstGeom>
          <a:noFill/>
          <a:ln w="762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Opinions, Priorities, Concerns, Needs of Promise Zone Neighborhoods’ Residents and Families 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1" name="Google Shape;491;p59"/>
          <p:cNvSpPr/>
          <p:nvPr/>
        </p:nvSpPr>
        <p:spPr>
          <a:xfrm>
            <a:off x="4542388" y="4046869"/>
            <a:ext cx="2201190" cy="1569659"/>
          </a:xfrm>
          <a:prstGeom prst="leftRightArrowCallout">
            <a:avLst>
              <a:gd name="adj1" fmla="val 25000"/>
              <a:gd name="adj2" fmla="val 25000"/>
              <a:gd name="adj3" fmla="val 25000"/>
              <a:gd name="adj4" fmla="val 48123"/>
            </a:avLst>
          </a:prstGeom>
          <a:solidFill>
            <a:schemeClr val="accent1"/>
          </a:solidFill>
          <a:ln w="25400" cap="flat" cmpd="sng">
            <a:solidFill>
              <a:srgbClr val="007EA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North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Hartford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Ascend Pipeline</a:t>
            </a: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2" name="Google Shape;492;p59"/>
          <p:cNvSpPr txBox="1"/>
          <p:nvPr/>
        </p:nvSpPr>
        <p:spPr>
          <a:xfrm>
            <a:off x="8398040" y="2707607"/>
            <a:ext cx="3559581" cy="830997"/>
          </a:xfrm>
          <a:prstGeom prst="rect">
            <a:avLst/>
          </a:prstGeom>
          <a:noFill/>
          <a:ln w="571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Funding to Address Gaps &amp; Capacity Issues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3" name="Google Shape;493;p59"/>
          <p:cNvSpPr txBox="1"/>
          <p:nvPr/>
        </p:nvSpPr>
        <p:spPr>
          <a:xfrm>
            <a:off x="3981317" y="2645644"/>
            <a:ext cx="3325093" cy="461665"/>
          </a:xfrm>
          <a:prstGeom prst="rect">
            <a:avLst/>
          </a:prstGeom>
          <a:noFill/>
          <a:ln w="571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Care Navigators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4" name="Google Shape;494;p59"/>
          <p:cNvSpPr/>
          <p:nvPr/>
        </p:nvSpPr>
        <p:spPr>
          <a:xfrm rot="10800000" flipH="1">
            <a:off x="4057756" y="3107309"/>
            <a:ext cx="484632" cy="967452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007EA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5" name="Google Shape;495;p59"/>
          <p:cNvSpPr/>
          <p:nvPr/>
        </p:nvSpPr>
        <p:spPr>
          <a:xfrm rot="10800000" flipH="1">
            <a:off x="6762195" y="3117458"/>
            <a:ext cx="484632" cy="873625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007EA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6" name="Google Shape;496;p59"/>
          <p:cNvSpPr/>
          <p:nvPr/>
        </p:nvSpPr>
        <p:spPr>
          <a:xfrm>
            <a:off x="9486432" y="3549196"/>
            <a:ext cx="484632" cy="496199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007EA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7" name="Google Shape;497;p59"/>
          <p:cNvSpPr txBox="1"/>
          <p:nvPr/>
        </p:nvSpPr>
        <p:spPr>
          <a:xfrm>
            <a:off x="1273764" y="6018384"/>
            <a:ext cx="8738437" cy="523220"/>
          </a:xfrm>
          <a:prstGeom prst="rect">
            <a:avLst/>
          </a:prstGeom>
          <a:noFill/>
          <a:ln w="571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COMMUNITY VOICE AND CO-PRODUCTION</a:t>
            </a:r>
            <a:endParaRPr sz="2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8" name="Google Shape;498;p59"/>
          <p:cNvSpPr/>
          <p:nvPr/>
        </p:nvSpPr>
        <p:spPr>
          <a:xfrm>
            <a:off x="5400666" y="5616528"/>
            <a:ext cx="484632" cy="346072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007EA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9" name="Google Shape;499;p59"/>
          <p:cNvSpPr/>
          <p:nvPr/>
        </p:nvSpPr>
        <p:spPr>
          <a:xfrm>
            <a:off x="8848852" y="5644421"/>
            <a:ext cx="484632" cy="318178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007EA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0" name="Google Shape;500;p59"/>
          <p:cNvSpPr/>
          <p:nvPr/>
        </p:nvSpPr>
        <p:spPr>
          <a:xfrm>
            <a:off x="2400643" y="5672313"/>
            <a:ext cx="484632" cy="346071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007EA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01" name="Google Shape;501;p5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18400" y="209029"/>
            <a:ext cx="4489125" cy="981075"/>
          </a:xfrm>
          <a:prstGeom prst="rect">
            <a:avLst/>
          </a:prstGeom>
          <a:noFill/>
          <a:ln>
            <a:noFill/>
          </a:ln>
        </p:spPr>
      </p:pic>
      <p:sp>
        <p:nvSpPr>
          <p:cNvPr id="502" name="Google Shape;502;p59"/>
          <p:cNvSpPr txBox="1">
            <a:spLocks noGrp="1"/>
          </p:cNvSpPr>
          <p:nvPr>
            <p:ph type="sldNum" idx="4294967295"/>
          </p:nvPr>
        </p:nvSpPr>
        <p:spPr>
          <a:xfrm>
            <a:off x="1" y="6400799"/>
            <a:ext cx="5181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1818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181818"/>
                </a:solidFill>
                <a:latin typeface="Arial"/>
                <a:ea typeface="Arial"/>
                <a:cs typeface="Arial"/>
                <a:sym typeface="Arial"/>
              </a:rPr>
              <a:t>12</a:t>
            </a:fld>
            <a:endParaRPr sz="1400" b="0" i="0" u="none" strike="noStrike" cap="none">
              <a:solidFill>
                <a:srgbClr val="18181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3" name="Google Shape;503;p59"/>
          <p:cNvSpPr txBox="1"/>
          <p:nvPr/>
        </p:nvSpPr>
        <p:spPr>
          <a:xfrm flipH="1">
            <a:off x="419540" y="2097688"/>
            <a:ext cx="1633815" cy="461665"/>
          </a:xfrm>
          <a:prstGeom prst="rect">
            <a:avLst/>
          </a:prstGeom>
          <a:noFill/>
          <a:ln w="381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45700" rIns="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Home Visitors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4" name="Google Shape;504;p59"/>
          <p:cNvSpPr txBox="1"/>
          <p:nvPr/>
        </p:nvSpPr>
        <p:spPr>
          <a:xfrm>
            <a:off x="9633250" y="2129663"/>
            <a:ext cx="2490988" cy="369332"/>
          </a:xfrm>
          <a:prstGeom prst="rect">
            <a:avLst/>
          </a:prstGeom>
          <a:noFill/>
          <a:ln w="381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45700" rIns="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211 Child Development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5" name="Google Shape;505;p59"/>
          <p:cNvSpPr txBox="1"/>
          <p:nvPr/>
        </p:nvSpPr>
        <p:spPr>
          <a:xfrm flipH="1">
            <a:off x="7101820" y="1354705"/>
            <a:ext cx="5062860" cy="369332"/>
          </a:xfrm>
          <a:prstGeom prst="rect">
            <a:avLst/>
          </a:prstGeom>
          <a:noFill/>
          <a:ln w="381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45700" rIns="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181818"/>
                </a:solidFill>
                <a:latin typeface="Arial"/>
                <a:ea typeface="Arial"/>
                <a:cs typeface="Arial"/>
                <a:sym typeface="Arial"/>
              </a:rPr>
              <a:t> Family &amp; Community Support Services Providers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06" name="Google Shape;506;p59"/>
          <p:cNvCxnSpPr/>
          <p:nvPr/>
        </p:nvCxnSpPr>
        <p:spPr>
          <a:xfrm rot="10800000">
            <a:off x="1273764" y="2607177"/>
            <a:ext cx="2698013" cy="294842"/>
          </a:xfrm>
          <a:prstGeom prst="straightConnector1">
            <a:avLst/>
          </a:prstGeom>
          <a:noFill/>
          <a:ln w="38100" cap="flat" cmpd="sng">
            <a:solidFill>
              <a:srgbClr val="00ABEE"/>
            </a:solidFill>
            <a:prstDash val="dash"/>
            <a:round/>
            <a:headEnd type="triangle" w="med" len="med"/>
            <a:tailEnd type="triangle" w="med" len="med"/>
          </a:ln>
        </p:spPr>
      </p:cxnSp>
      <p:cxnSp>
        <p:nvCxnSpPr>
          <p:cNvPr id="507" name="Google Shape;507;p59"/>
          <p:cNvCxnSpPr/>
          <p:nvPr/>
        </p:nvCxnSpPr>
        <p:spPr>
          <a:xfrm>
            <a:off x="1693756" y="1777217"/>
            <a:ext cx="2563527" cy="793661"/>
          </a:xfrm>
          <a:prstGeom prst="straightConnector1">
            <a:avLst/>
          </a:prstGeom>
          <a:noFill/>
          <a:ln w="38100" cap="flat" cmpd="sng">
            <a:solidFill>
              <a:srgbClr val="00ABEE"/>
            </a:solidFill>
            <a:prstDash val="dash"/>
            <a:round/>
            <a:headEnd type="triangle" w="med" len="med"/>
            <a:tailEnd type="triangle" w="med" len="med"/>
          </a:ln>
        </p:spPr>
      </p:cxnSp>
      <p:cxnSp>
        <p:nvCxnSpPr>
          <p:cNvPr id="508" name="Google Shape;508;p59"/>
          <p:cNvCxnSpPr/>
          <p:nvPr/>
        </p:nvCxnSpPr>
        <p:spPr>
          <a:xfrm rot="10800000" flipH="1">
            <a:off x="7265817" y="2270359"/>
            <a:ext cx="2386423" cy="572149"/>
          </a:xfrm>
          <a:prstGeom prst="straightConnector1">
            <a:avLst/>
          </a:prstGeom>
          <a:noFill/>
          <a:ln w="38100" cap="flat" cmpd="sng">
            <a:solidFill>
              <a:srgbClr val="00ABEE"/>
            </a:solidFill>
            <a:prstDash val="dash"/>
            <a:round/>
            <a:headEnd type="triangle" w="med" len="med"/>
            <a:tailEnd type="triangle" w="med" len="med"/>
          </a:ln>
        </p:spPr>
      </p:cxnSp>
      <p:cxnSp>
        <p:nvCxnSpPr>
          <p:cNvPr id="509" name="Google Shape;509;p59"/>
          <p:cNvCxnSpPr/>
          <p:nvPr/>
        </p:nvCxnSpPr>
        <p:spPr>
          <a:xfrm flipH="1">
            <a:off x="6981166" y="1777217"/>
            <a:ext cx="2289933" cy="810891"/>
          </a:xfrm>
          <a:prstGeom prst="straightConnector1">
            <a:avLst/>
          </a:prstGeom>
          <a:noFill/>
          <a:ln w="38100" cap="flat" cmpd="sng">
            <a:solidFill>
              <a:srgbClr val="00ABEE"/>
            </a:solidFill>
            <a:prstDash val="dash"/>
            <a:round/>
            <a:headEnd type="triangle" w="med" len="med"/>
            <a:tailEnd type="triangle" w="med" len="med"/>
          </a:ln>
        </p:spPr>
      </p:cxnSp>
      <p:sp>
        <p:nvSpPr>
          <p:cNvPr id="510" name="Google Shape;510;p59"/>
          <p:cNvSpPr txBox="1"/>
          <p:nvPr/>
        </p:nvSpPr>
        <p:spPr>
          <a:xfrm flipH="1">
            <a:off x="2429180" y="1347731"/>
            <a:ext cx="1331337" cy="40011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45700" rIns="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WIC Staff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11" name="Google Shape;511;p59"/>
          <p:cNvCxnSpPr/>
          <p:nvPr/>
        </p:nvCxnSpPr>
        <p:spPr>
          <a:xfrm rot="10800000">
            <a:off x="3234555" y="1808945"/>
            <a:ext cx="1371498" cy="747488"/>
          </a:xfrm>
          <a:prstGeom prst="straightConnector1">
            <a:avLst/>
          </a:prstGeom>
          <a:noFill/>
          <a:ln w="38100" cap="flat" cmpd="sng">
            <a:solidFill>
              <a:srgbClr val="00ABEE"/>
            </a:solidFill>
            <a:prstDash val="dash"/>
            <a:round/>
            <a:headEnd type="triangle" w="med" len="med"/>
            <a:tailEnd type="triangle" w="med" len="med"/>
          </a:ln>
        </p:spPr>
      </p:cxnSp>
      <p:sp>
        <p:nvSpPr>
          <p:cNvPr id="512" name="Google Shape;512;p59"/>
          <p:cNvSpPr txBox="1"/>
          <p:nvPr/>
        </p:nvSpPr>
        <p:spPr>
          <a:xfrm flipH="1">
            <a:off x="3882638" y="1342074"/>
            <a:ext cx="2260601" cy="400110"/>
          </a:xfrm>
          <a:prstGeom prst="rect">
            <a:avLst/>
          </a:prstGeom>
          <a:noFill/>
          <a:ln w="381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45700" rIns="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Career Navigators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13" name="Google Shape;513;p59"/>
          <p:cNvCxnSpPr/>
          <p:nvPr/>
        </p:nvCxnSpPr>
        <p:spPr>
          <a:xfrm>
            <a:off x="4888671" y="1757599"/>
            <a:ext cx="30759" cy="868502"/>
          </a:xfrm>
          <a:prstGeom prst="straightConnector1">
            <a:avLst/>
          </a:prstGeom>
          <a:noFill/>
          <a:ln w="38100" cap="flat" cmpd="sng">
            <a:solidFill>
              <a:srgbClr val="00ABEE"/>
            </a:solidFill>
            <a:prstDash val="dash"/>
            <a:round/>
            <a:headEnd type="triangle" w="med" len="med"/>
            <a:tailEnd type="triangle" w="med" len="med"/>
          </a:ln>
        </p:spPr>
      </p:cxnSp>
      <p:sp>
        <p:nvSpPr>
          <p:cNvPr id="514" name="Google Shape;514;p59"/>
          <p:cNvSpPr txBox="1"/>
          <p:nvPr/>
        </p:nvSpPr>
        <p:spPr>
          <a:xfrm flipH="1">
            <a:off x="192838" y="1335983"/>
            <a:ext cx="2057741" cy="369332"/>
          </a:xfrm>
          <a:prstGeom prst="rect">
            <a:avLst/>
          </a:prstGeom>
          <a:noFill/>
          <a:ln w="3810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45700" rIns="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Care Coordinators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5" name="Google Shape;515;p59"/>
          <p:cNvSpPr txBox="1"/>
          <p:nvPr/>
        </p:nvSpPr>
        <p:spPr>
          <a:xfrm flipH="1">
            <a:off x="5012938" y="1804488"/>
            <a:ext cx="2949433" cy="369332"/>
          </a:xfrm>
          <a:prstGeom prst="rect">
            <a:avLst/>
          </a:prstGeom>
          <a:noFill/>
          <a:ln w="3810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45700" rIns="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Community Health Workers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16" name="Google Shape;516;p59"/>
          <p:cNvCxnSpPr/>
          <p:nvPr/>
        </p:nvCxnSpPr>
        <p:spPr>
          <a:xfrm>
            <a:off x="5727189" y="2173820"/>
            <a:ext cx="416050" cy="414268"/>
          </a:xfrm>
          <a:prstGeom prst="straightConnector1">
            <a:avLst/>
          </a:prstGeom>
          <a:noFill/>
          <a:ln w="28575" cap="flat" cmpd="sng">
            <a:solidFill>
              <a:srgbClr val="00ABEE"/>
            </a:solidFill>
            <a:prstDash val="dash"/>
            <a:round/>
            <a:headEnd type="triangle" w="med" len="med"/>
            <a:tailEnd type="triangle" w="med" len="med"/>
          </a:ln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60"/>
          <p:cNvSpPr txBox="1">
            <a:spLocks noGrp="1"/>
          </p:cNvSpPr>
          <p:nvPr>
            <p:ph type="body" idx="4294967295"/>
          </p:nvPr>
        </p:nvSpPr>
        <p:spPr>
          <a:xfrm>
            <a:off x="596348" y="1381842"/>
            <a:ext cx="11021100" cy="40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sz="2500"/>
              <a:t>Students. . . .</a:t>
            </a:r>
            <a:endParaRPr sz="2500"/>
          </a:p>
        </p:txBody>
      </p:sp>
      <p:sp>
        <p:nvSpPr>
          <p:cNvPr id="523" name="Google Shape;523;p60"/>
          <p:cNvSpPr txBox="1">
            <a:spLocks noGrp="1"/>
          </p:cNvSpPr>
          <p:nvPr>
            <p:ph type="title"/>
          </p:nvPr>
        </p:nvSpPr>
        <p:spPr>
          <a:xfrm>
            <a:off x="601884" y="145735"/>
            <a:ext cx="8524800" cy="98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U.S. DOE Promise Neighborhood Program Results</a:t>
            </a:r>
            <a:endParaRPr/>
          </a:p>
        </p:txBody>
      </p:sp>
      <p:grpSp>
        <p:nvGrpSpPr>
          <p:cNvPr id="524" name="Google Shape;524;p60"/>
          <p:cNvGrpSpPr/>
          <p:nvPr/>
        </p:nvGrpSpPr>
        <p:grpSpPr>
          <a:xfrm>
            <a:off x="701234" y="1933096"/>
            <a:ext cx="11013203" cy="4589663"/>
            <a:chOff x="183073" y="2699"/>
            <a:chExt cx="11013203" cy="4589663"/>
          </a:xfrm>
        </p:grpSpPr>
        <p:sp>
          <p:nvSpPr>
            <p:cNvPr id="525" name="Google Shape;525;p60"/>
            <p:cNvSpPr/>
            <p:nvPr/>
          </p:nvSpPr>
          <p:spPr>
            <a:xfrm>
              <a:off x="183073" y="2699"/>
              <a:ext cx="2581200" cy="1377000"/>
            </a:xfrm>
            <a:prstGeom prst="rect">
              <a:avLst/>
            </a:prstGeom>
            <a:solidFill>
              <a:srgbClr val="FFBB1D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6" name="Google Shape;526;p60"/>
            <p:cNvSpPr txBox="1"/>
            <p:nvPr/>
          </p:nvSpPr>
          <p:spPr>
            <a:xfrm>
              <a:off x="183073" y="2699"/>
              <a:ext cx="2581200" cy="1377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0000" tIns="80000" rIns="80000" bIns="80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rPr lang="en-US" sz="21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Enter kindergarten ready to succeed in school.</a:t>
              </a:r>
              <a:endParaRPr sz="2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7" name="Google Shape;527;p60"/>
            <p:cNvSpPr/>
            <p:nvPr/>
          </p:nvSpPr>
          <p:spPr>
            <a:xfrm>
              <a:off x="2993741" y="2699"/>
              <a:ext cx="2581200" cy="1377000"/>
            </a:xfrm>
            <a:prstGeom prst="rect">
              <a:avLst/>
            </a:prstGeom>
            <a:solidFill>
              <a:schemeClr val="accent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8" name="Google Shape;528;p60"/>
            <p:cNvSpPr txBox="1"/>
            <p:nvPr/>
          </p:nvSpPr>
          <p:spPr>
            <a:xfrm>
              <a:off x="2993741" y="2699"/>
              <a:ext cx="2581200" cy="1377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0000" tIns="80000" rIns="80000" bIns="80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rPr lang="en-US" sz="21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Are proficient in Math and English Language Arts.  </a:t>
              </a:r>
              <a:endParaRPr sz="2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9" name="Google Shape;529;p60"/>
            <p:cNvSpPr/>
            <p:nvPr/>
          </p:nvSpPr>
          <p:spPr>
            <a:xfrm>
              <a:off x="5804408" y="2699"/>
              <a:ext cx="2581200" cy="1377000"/>
            </a:xfrm>
            <a:prstGeom prst="rect">
              <a:avLst/>
            </a:prstGeom>
            <a:solidFill>
              <a:srgbClr val="9016AD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0" name="Google Shape;530;p60"/>
            <p:cNvSpPr txBox="1"/>
            <p:nvPr/>
          </p:nvSpPr>
          <p:spPr>
            <a:xfrm>
              <a:off x="5804408" y="2699"/>
              <a:ext cx="2581200" cy="1377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0000" tIns="80000" rIns="80000" bIns="80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rPr lang="en-US" sz="21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Successfully transition from middle to high school. </a:t>
              </a:r>
              <a:endParaRPr sz="2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" name="Google Shape;531;p60"/>
            <p:cNvSpPr/>
            <p:nvPr/>
          </p:nvSpPr>
          <p:spPr>
            <a:xfrm>
              <a:off x="8615076" y="2699"/>
              <a:ext cx="2581200" cy="1377000"/>
            </a:xfrm>
            <a:prstGeom prst="rect">
              <a:avLst/>
            </a:prstGeom>
            <a:solidFill>
              <a:srgbClr val="D8494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2" name="Google Shape;532;p60"/>
            <p:cNvSpPr txBox="1"/>
            <p:nvPr/>
          </p:nvSpPr>
          <p:spPr>
            <a:xfrm>
              <a:off x="8615076" y="2699"/>
              <a:ext cx="2581200" cy="1377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0000" tIns="80000" rIns="80000" bIns="80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rPr lang="en-US" sz="21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Graduate from high school. </a:t>
              </a:r>
              <a:endParaRPr sz="2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3" name="Google Shape;533;p60"/>
            <p:cNvSpPr/>
            <p:nvPr/>
          </p:nvSpPr>
          <p:spPr>
            <a:xfrm>
              <a:off x="183073" y="1609031"/>
              <a:ext cx="2581200" cy="1377000"/>
            </a:xfrm>
            <a:prstGeom prst="rect">
              <a:avLst/>
            </a:prstGeom>
            <a:solidFill>
              <a:schemeClr val="accent6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4" name="Google Shape;534;p60"/>
            <p:cNvSpPr txBox="1"/>
            <p:nvPr/>
          </p:nvSpPr>
          <p:spPr>
            <a:xfrm>
              <a:off x="183073" y="1609031"/>
              <a:ext cx="2581200" cy="1377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0000" tIns="80000" rIns="80000" bIns="80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rPr lang="en-US" sz="21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Obtain post-secondary degrees, certifications, or credentials.</a:t>
              </a:r>
              <a:endParaRPr sz="2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5" name="Google Shape;535;p60"/>
            <p:cNvSpPr/>
            <p:nvPr/>
          </p:nvSpPr>
          <p:spPr>
            <a:xfrm>
              <a:off x="2993741" y="1609031"/>
              <a:ext cx="2581200" cy="1377000"/>
            </a:xfrm>
            <a:prstGeom prst="rect">
              <a:avLst/>
            </a:prstGeom>
            <a:solidFill>
              <a:srgbClr val="FFBB1D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6" name="Google Shape;536;p60"/>
            <p:cNvSpPr txBox="1"/>
            <p:nvPr/>
          </p:nvSpPr>
          <p:spPr>
            <a:xfrm>
              <a:off x="2993741" y="1609031"/>
              <a:ext cx="2581200" cy="1377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0000" tIns="80000" rIns="80000" bIns="80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rPr lang="en-US" sz="21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Are supported by families and communities in their learning. </a:t>
              </a:r>
              <a:endParaRPr sz="2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7" name="Google Shape;537;p60"/>
            <p:cNvSpPr/>
            <p:nvPr/>
          </p:nvSpPr>
          <p:spPr>
            <a:xfrm>
              <a:off x="5804408" y="1609031"/>
              <a:ext cx="2581200" cy="1377000"/>
            </a:xfrm>
            <a:prstGeom prst="rect">
              <a:avLst/>
            </a:prstGeom>
            <a:solidFill>
              <a:schemeClr val="accent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8" name="Google Shape;538;p60"/>
            <p:cNvSpPr txBox="1"/>
            <p:nvPr/>
          </p:nvSpPr>
          <p:spPr>
            <a:xfrm>
              <a:off x="5804408" y="1609031"/>
              <a:ext cx="2581200" cy="1377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0000" tIns="80000" rIns="80000" bIns="80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rPr lang="en-US" sz="21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Are healthy.</a:t>
              </a:r>
              <a:endParaRPr sz="2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9" name="Google Shape;539;p60"/>
            <p:cNvSpPr/>
            <p:nvPr/>
          </p:nvSpPr>
          <p:spPr>
            <a:xfrm>
              <a:off x="8615076" y="1609031"/>
              <a:ext cx="2581200" cy="1377000"/>
            </a:xfrm>
            <a:prstGeom prst="rect">
              <a:avLst/>
            </a:prstGeom>
            <a:solidFill>
              <a:srgbClr val="9016AD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0" name="Google Shape;540;p60"/>
            <p:cNvSpPr txBox="1"/>
            <p:nvPr/>
          </p:nvSpPr>
          <p:spPr>
            <a:xfrm>
              <a:off x="8615076" y="1609031"/>
              <a:ext cx="2581200" cy="1377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0000" tIns="80000" rIns="80000" bIns="80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rPr lang="en-US" sz="21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Feel safe at school and in the community. </a:t>
              </a:r>
              <a:endParaRPr sz="2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1" name="Google Shape;541;p60"/>
            <p:cNvSpPr/>
            <p:nvPr/>
          </p:nvSpPr>
          <p:spPr>
            <a:xfrm>
              <a:off x="2993741" y="3215362"/>
              <a:ext cx="2581200" cy="1377000"/>
            </a:xfrm>
            <a:prstGeom prst="rect">
              <a:avLst/>
            </a:prstGeom>
            <a:solidFill>
              <a:srgbClr val="D8494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2" name="Google Shape;542;p60"/>
            <p:cNvSpPr txBox="1"/>
            <p:nvPr/>
          </p:nvSpPr>
          <p:spPr>
            <a:xfrm>
              <a:off x="2993741" y="3215362"/>
              <a:ext cx="2581200" cy="1377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0000" tIns="80000" rIns="80000" bIns="80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rPr lang="en-US" sz="21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Live in stable communities.</a:t>
              </a:r>
              <a:endParaRPr sz="2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3" name="Google Shape;543;p60"/>
            <p:cNvSpPr/>
            <p:nvPr/>
          </p:nvSpPr>
          <p:spPr>
            <a:xfrm>
              <a:off x="5804408" y="3215362"/>
              <a:ext cx="2581200" cy="1377000"/>
            </a:xfrm>
            <a:prstGeom prst="rect">
              <a:avLst/>
            </a:prstGeom>
            <a:solidFill>
              <a:schemeClr val="accent6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4" name="Google Shape;544;p60"/>
            <p:cNvSpPr txBox="1"/>
            <p:nvPr/>
          </p:nvSpPr>
          <p:spPr>
            <a:xfrm>
              <a:off x="5804408" y="3215362"/>
              <a:ext cx="2581200" cy="1377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0000" tIns="80000" rIns="80000" bIns="80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rPr lang="en-US" sz="21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Have access to 21</a:t>
              </a:r>
              <a:r>
                <a:rPr lang="en-US" sz="2100" b="0" i="0" u="none" strike="noStrike" cap="none" baseline="30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st</a:t>
              </a:r>
              <a:r>
                <a:rPr lang="en-US" sz="21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century learning tools.</a:t>
              </a:r>
              <a:endParaRPr sz="2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45" name="Google Shape;545;p60"/>
          <p:cNvSpPr txBox="1"/>
          <p:nvPr/>
        </p:nvSpPr>
        <p:spPr>
          <a:xfrm>
            <a:off x="11796000" y="6400800"/>
            <a:ext cx="396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6" name="Google Shape;546;p60"/>
          <p:cNvSpPr txBox="1">
            <a:spLocks noGrp="1"/>
          </p:cNvSpPr>
          <p:nvPr>
            <p:ph type="sldNum" idx="12"/>
          </p:nvPr>
        </p:nvSpPr>
        <p:spPr>
          <a:xfrm>
            <a:off x="1" y="6400799"/>
            <a:ext cx="5181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p61"/>
          <p:cNvSpPr txBox="1">
            <a:spLocks noGrp="1"/>
          </p:cNvSpPr>
          <p:nvPr>
            <p:ph type="title"/>
          </p:nvPr>
        </p:nvSpPr>
        <p:spPr>
          <a:xfrm>
            <a:off x="601884" y="0"/>
            <a:ext cx="10980600" cy="332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Resource &amp; Data Review</a:t>
            </a:r>
            <a:endParaRPr/>
          </a:p>
        </p:txBody>
      </p:sp>
      <p:sp>
        <p:nvSpPr>
          <p:cNvPr id="553" name="Google Shape;553;p61"/>
          <p:cNvSpPr txBox="1"/>
          <p:nvPr/>
        </p:nvSpPr>
        <p:spPr>
          <a:xfrm>
            <a:off x="11748475" y="6386825"/>
            <a:ext cx="1169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W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62"/>
          <p:cNvSpPr txBox="1">
            <a:spLocks noGrp="1"/>
          </p:cNvSpPr>
          <p:nvPr>
            <p:ph type="sldNum" idx="12"/>
          </p:nvPr>
        </p:nvSpPr>
        <p:spPr>
          <a:xfrm>
            <a:off x="1" y="6400799"/>
            <a:ext cx="518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  <p:sp>
        <p:nvSpPr>
          <p:cNvPr id="559" name="Google Shape;559;p62"/>
          <p:cNvSpPr txBox="1">
            <a:spLocks noGrp="1"/>
          </p:cNvSpPr>
          <p:nvPr>
            <p:ph type="body" idx="2"/>
          </p:nvPr>
        </p:nvSpPr>
        <p:spPr>
          <a:xfrm>
            <a:off x="609588" y="1591536"/>
            <a:ext cx="10972800" cy="49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t" anchorCtr="0">
            <a:normAutofit/>
          </a:bodyPr>
          <a:lstStyle/>
          <a:p>
            <a:pPr marL="457200" lvl="0" indent="-317500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SzPts val="1400"/>
              <a:buChar char="•"/>
            </a:pPr>
            <a:r>
              <a:rPr lang="en-US" sz="2000"/>
              <a:t>Q: Where can families get uniforms for their students if they cannot afford them?</a:t>
            </a:r>
            <a:endParaRPr/>
          </a:p>
          <a:p>
            <a:pPr marL="914400" lvl="1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400"/>
              <a:buChar char="o"/>
            </a:pPr>
            <a:r>
              <a:rPr lang="en-US" sz="2000"/>
              <a:t>A: Contact your child’s school: Family &amp; Community Service Support Provider (FCSSP), the Welcome Center (860-695-8400), or by written request to the Principal</a:t>
            </a:r>
            <a:endParaRPr/>
          </a:p>
          <a:p>
            <a:pPr marL="457200" lvl="0" indent="-317500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SzPts val="1400"/>
              <a:buChar char="•"/>
            </a:pPr>
            <a:r>
              <a:rPr lang="en-US" sz="2000"/>
              <a:t>Q: Do excused absences still count against a student’s overall attendance?</a:t>
            </a:r>
            <a:endParaRPr/>
          </a:p>
          <a:p>
            <a:pPr marL="914400" lvl="1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400"/>
              <a:buChar char="o"/>
            </a:pPr>
            <a:r>
              <a:rPr lang="en-US" sz="2000"/>
              <a:t>A: Excused absences do not count “against” students – only unexcused absences count towards truancy</a:t>
            </a:r>
            <a:endParaRPr/>
          </a:p>
          <a:p>
            <a:pPr marL="914400" lvl="1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400"/>
              <a:buChar char="o"/>
            </a:pPr>
            <a:r>
              <a:rPr lang="en-US" sz="2000"/>
              <a:t>A: Chronic absenteeism, which is a measure of exposure to learning and school-based supports, counts </a:t>
            </a:r>
            <a:r>
              <a:rPr lang="en-US" sz="2000" i="1"/>
              <a:t>all absences,</a:t>
            </a:r>
            <a:r>
              <a:rPr lang="en-US" sz="2000"/>
              <a:t> whether excused or not, because any absence results in a missed opportunity to learn and receive support</a:t>
            </a:r>
            <a:endParaRPr/>
          </a:p>
          <a:p>
            <a:pPr marL="1371600" lvl="2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400"/>
              <a:buChar char="–"/>
            </a:pPr>
            <a:r>
              <a:rPr lang="en-US" sz="2000"/>
              <a:t>Used for monitoring and implementation of tiered support, not “held against” students</a:t>
            </a:r>
            <a:endParaRPr/>
          </a:p>
          <a:p>
            <a:pPr marL="457200" lvl="0" indent="0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None/>
            </a:pPr>
            <a:endParaRPr>
              <a:highlight>
                <a:srgbClr val="FFDC9B"/>
              </a:highlight>
            </a:endParaRPr>
          </a:p>
        </p:txBody>
      </p:sp>
      <p:sp>
        <p:nvSpPr>
          <p:cNvPr id="560" name="Google Shape;560;p62"/>
          <p:cNvSpPr txBox="1">
            <a:spLocks noGrp="1"/>
          </p:cNvSpPr>
          <p:nvPr>
            <p:ph type="title"/>
          </p:nvPr>
        </p:nvSpPr>
        <p:spPr>
          <a:xfrm>
            <a:off x="601884" y="145735"/>
            <a:ext cx="8524800" cy="98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Q&amp;A: August Meeting</a:t>
            </a:r>
            <a:endParaRPr/>
          </a:p>
        </p:txBody>
      </p:sp>
      <p:sp>
        <p:nvSpPr>
          <p:cNvPr id="561" name="Google Shape;561;p62"/>
          <p:cNvSpPr txBox="1"/>
          <p:nvPr/>
        </p:nvSpPr>
        <p:spPr>
          <a:xfrm>
            <a:off x="11748475" y="6386825"/>
            <a:ext cx="1169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W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p63"/>
          <p:cNvSpPr txBox="1">
            <a:spLocks noGrp="1"/>
          </p:cNvSpPr>
          <p:nvPr>
            <p:ph type="sldNum" idx="12"/>
          </p:nvPr>
        </p:nvSpPr>
        <p:spPr>
          <a:xfrm>
            <a:off x="1" y="6400799"/>
            <a:ext cx="518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  <p:sp>
        <p:nvSpPr>
          <p:cNvPr id="567" name="Google Shape;567;p63"/>
          <p:cNvSpPr txBox="1">
            <a:spLocks noGrp="1"/>
          </p:cNvSpPr>
          <p:nvPr>
            <p:ph type="body" idx="2"/>
          </p:nvPr>
        </p:nvSpPr>
        <p:spPr>
          <a:xfrm>
            <a:off x="601663" y="1431636"/>
            <a:ext cx="10972800" cy="49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t" anchorCtr="0">
            <a:normAutofit/>
          </a:bodyPr>
          <a:lstStyle/>
          <a:p>
            <a:pPr marL="457200" lvl="0" indent="-317500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SzPts val="1400"/>
              <a:buChar char="•"/>
            </a:pPr>
            <a:r>
              <a:rPr lang="en-US" sz="2000"/>
              <a:t>Q: How are schools bringing along students and families who started HS during covid and did not get adequate orientation?</a:t>
            </a:r>
            <a:endParaRPr/>
          </a:p>
          <a:p>
            <a:pPr marL="914400" lvl="1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400"/>
              <a:buChar char="o"/>
            </a:pPr>
            <a:r>
              <a:rPr lang="en-US" sz="2000"/>
              <a:t>A:Families can contact their school’s FCSSP or the Welcome Center (860-695-8400)</a:t>
            </a:r>
            <a:endParaRPr/>
          </a:p>
          <a:p>
            <a:pPr marL="457200" lvl="0" indent="-317500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SzPts val="1400"/>
              <a:buChar char="•"/>
            </a:pPr>
            <a:r>
              <a:rPr lang="en-US" sz="2000"/>
              <a:t>Q: Are there alternative learning programs available for students who are chronically absent?</a:t>
            </a:r>
            <a:endParaRPr/>
          </a:p>
          <a:p>
            <a:pPr marL="914400" lvl="1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400"/>
              <a:buChar char="o"/>
            </a:pPr>
            <a:r>
              <a:rPr lang="en-US" sz="2000"/>
              <a:t>A: Yes, there are alternative paths to credit attainment, including HOPE academies and Our Piece of the Pie</a:t>
            </a:r>
            <a:endParaRPr/>
          </a:p>
          <a:p>
            <a:pPr marL="457200" lvl="0" indent="-317500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-US" sz="2000"/>
              <a:t>Q: Is chronic absenteeism now chronic and intractable?</a:t>
            </a:r>
            <a:endParaRPr/>
          </a:p>
          <a:p>
            <a:pPr marL="914400" lvl="1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400"/>
              <a:buChar char="o"/>
            </a:pPr>
            <a:r>
              <a:rPr lang="en-US" sz="2000"/>
              <a:t>A: While a critical and “stubborn” challenge, chronic absenteeism rates declined substantially in 2022-23, demonstrating that solutions are attainable.</a:t>
            </a:r>
            <a:endParaRPr/>
          </a:p>
          <a:p>
            <a:pPr marL="457200" lvl="0" indent="-317500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-US" sz="2000"/>
              <a:t>Q: Is there data to categorize if students with special needs are more or less chronically absent?</a:t>
            </a:r>
            <a:endParaRPr/>
          </a:p>
          <a:p>
            <a:pPr marL="914400" lvl="1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400"/>
              <a:buChar char="o"/>
            </a:pPr>
            <a:r>
              <a:rPr lang="en-US" sz="2000"/>
              <a:t>A: Yes, and we will present some data on this in a few minutes!</a:t>
            </a:r>
            <a:endParaRPr/>
          </a:p>
        </p:txBody>
      </p:sp>
      <p:sp>
        <p:nvSpPr>
          <p:cNvPr id="568" name="Google Shape;568;p63"/>
          <p:cNvSpPr txBox="1">
            <a:spLocks noGrp="1"/>
          </p:cNvSpPr>
          <p:nvPr>
            <p:ph type="title"/>
          </p:nvPr>
        </p:nvSpPr>
        <p:spPr>
          <a:xfrm>
            <a:off x="601884" y="145735"/>
            <a:ext cx="8524800" cy="98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Q&amp;A: August Meeting</a:t>
            </a:r>
            <a:endParaRPr/>
          </a:p>
        </p:txBody>
      </p:sp>
      <p:sp>
        <p:nvSpPr>
          <p:cNvPr id="569" name="Google Shape;569;p63"/>
          <p:cNvSpPr txBox="1"/>
          <p:nvPr/>
        </p:nvSpPr>
        <p:spPr>
          <a:xfrm>
            <a:off x="11748475" y="6386825"/>
            <a:ext cx="1169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W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64"/>
          <p:cNvSpPr/>
          <p:nvPr/>
        </p:nvSpPr>
        <p:spPr>
          <a:xfrm>
            <a:off x="0" y="-1"/>
            <a:ext cx="12192000" cy="1426800"/>
          </a:xfrm>
          <a:prstGeom prst="rect">
            <a:avLst/>
          </a:prstGeom>
          <a:solidFill>
            <a:srgbClr val="002A54"/>
          </a:solidFill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76" name="Google Shape;576;p64" descr="Infinite Possibilities graphic of an infinity symbol full of stars, planets, a comet, and the moon, as well as the CSDE logo and the year 2023-2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29184" y="261979"/>
            <a:ext cx="1773900" cy="92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7" name="Google Shape;577;p64" descr="CSDE logo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30063" y="214860"/>
            <a:ext cx="1215622" cy="1020751"/>
          </a:xfrm>
          <a:prstGeom prst="rect">
            <a:avLst/>
          </a:prstGeom>
          <a:noFill/>
          <a:ln>
            <a:noFill/>
          </a:ln>
        </p:spPr>
      </p:pic>
      <p:sp>
        <p:nvSpPr>
          <p:cNvPr id="578" name="Google Shape;578;p64"/>
          <p:cNvSpPr txBox="1">
            <a:spLocks noGrp="1"/>
          </p:cNvSpPr>
          <p:nvPr>
            <p:ph type="title" idx="4294967295"/>
          </p:nvPr>
        </p:nvSpPr>
        <p:spPr>
          <a:xfrm>
            <a:off x="566057" y="195213"/>
            <a:ext cx="11060100" cy="113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Impact of Chronic Absence</a:t>
            </a:r>
            <a:endParaRPr/>
          </a:p>
        </p:txBody>
      </p:sp>
      <p:pic>
        <p:nvPicPr>
          <p:cNvPr id="579" name="Google Shape;579;p6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73469" y="1984744"/>
            <a:ext cx="9907162" cy="4329440"/>
          </a:xfrm>
          <a:prstGeom prst="rect">
            <a:avLst/>
          </a:prstGeom>
          <a:noFill/>
          <a:ln>
            <a:noFill/>
          </a:ln>
        </p:spPr>
      </p:pic>
      <p:sp>
        <p:nvSpPr>
          <p:cNvPr id="580" name="Google Shape;580;p64"/>
          <p:cNvSpPr/>
          <p:nvPr/>
        </p:nvSpPr>
        <p:spPr>
          <a:xfrm>
            <a:off x="7095471" y="3981691"/>
            <a:ext cx="435600" cy="6903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p65"/>
          <p:cNvSpPr/>
          <p:nvPr/>
        </p:nvSpPr>
        <p:spPr>
          <a:xfrm>
            <a:off x="0" y="-1"/>
            <a:ext cx="12192000" cy="1426800"/>
          </a:xfrm>
          <a:prstGeom prst="rect">
            <a:avLst/>
          </a:prstGeom>
          <a:solidFill>
            <a:srgbClr val="002A54"/>
          </a:solidFill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87" name="Google Shape;587;p65" descr="Infinite Possibilities graphic of an infinity symbol full of stars, planets, a comet, and the moon, as well as the CSDE logo and the year 2023-2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29184" y="261979"/>
            <a:ext cx="1773900" cy="92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8" name="Google Shape;588;p65" descr="CSDE logo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30063" y="214860"/>
            <a:ext cx="1215622" cy="1020751"/>
          </a:xfrm>
          <a:prstGeom prst="rect">
            <a:avLst/>
          </a:prstGeom>
          <a:noFill/>
          <a:ln>
            <a:noFill/>
          </a:ln>
        </p:spPr>
      </p:pic>
      <p:sp>
        <p:nvSpPr>
          <p:cNvPr id="589" name="Google Shape;589;p65"/>
          <p:cNvSpPr txBox="1">
            <a:spLocks noGrp="1"/>
          </p:cNvSpPr>
          <p:nvPr>
            <p:ph type="title" idx="4294967295"/>
          </p:nvPr>
        </p:nvSpPr>
        <p:spPr>
          <a:xfrm>
            <a:off x="566057" y="195213"/>
            <a:ext cx="11060100" cy="113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State Chronic Absence Trends</a:t>
            </a:r>
            <a:endParaRPr/>
          </a:p>
        </p:txBody>
      </p:sp>
      <p:sp>
        <p:nvSpPr>
          <p:cNvPr id="590" name="Google Shape;590;p65"/>
          <p:cNvSpPr txBox="1"/>
          <p:nvPr/>
        </p:nvSpPr>
        <p:spPr>
          <a:xfrm>
            <a:off x="285916" y="6324232"/>
            <a:ext cx="75057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Source: CT EdSight, Monthly Attendance Reports, </a:t>
            </a:r>
            <a:r>
              <a:rPr lang="en-US" sz="1400" b="0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Supporting Student Participation (ct.gov)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91" name="Google Shape;591;p6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0" y="1688917"/>
            <a:ext cx="12192003" cy="4549255"/>
          </a:xfrm>
          <a:prstGeom prst="rect">
            <a:avLst/>
          </a:prstGeom>
          <a:noFill/>
          <a:ln>
            <a:noFill/>
          </a:ln>
        </p:spPr>
      </p:pic>
      <p:pic>
        <p:nvPicPr>
          <p:cNvPr id="592" name="Google Shape;592;p6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1198431" y="5887671"/>
            <a:ext cx="855025" cy="8731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p66"/>
          <p:cNvSpPr txBox="1">
            <a:spLocks noGrp="1"/>
          </p:cNvSpPr>
          <p:nvPr>
            <p:ph type="title"/>
          </p:nvPr>
        </p:nvSpPr>
        <p:spPr>
          <a:xfrm>
            <a:off x="601884" y="145735"/>
            <a:ext cx="8524800" cy="988500"/>
          </a:xfrm>
          <a:prstGeom prst="rect">
            <a:avLst/>
          </a:prstGeom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Chronic Absenteeism Trends: Promise Neighborhood Schools</a:t>
            </a:r>
            <a:endParaRPr/>
          </a:p>
        </p:txBody>
      </p:sp>
      <p:pic>
        <p:nvPicPr>
          <p:cNvPr id="598" name="Google Shape;598;p66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8733" y="1362035"/>
            <a:ext cx="10591936" cy="53174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49"/>
          <p:cNvSpPr txBox="1">
            <a:spLocks noGrp="1"/>
          </p:cNvSpPr>
          <p:nvPr>
            <p:ph type="title"/>
          </p:nvPr>
        </p:nvSpPr>
        <p:spPr>
          <a:xfrm>
            <a:off x="601884" y="0"/>
            <a:ext cx="10980600" cy="332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This meeting is being recorded and the recording will be posted on the Connecticut Children’s website.</a:t>
            </a:r>
            <a:endParaRPr/>
          </a:p>
        </p:txBody>
      </p:sp>
      <p:sp>
        <p:nvSpPr>
          <p:cNvPr id="405" name="Google Shape;405;p49"/>
          <p:cNvSpPr txBox="1">
            <a:spLocks noGrp="1"/>
          </p:cNvSpPr>
          <p:nvPr>
            <p:ph type="sldNum" idx="4294967295"/>
          </p:nvPr>
        </p:nvSpPr>
        <p:spPr>
          <a:xfrm>
            <a:off x="1" y="6400799"/>
            <a:ext cx="518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sp>
        <p:nvSpPr>
          <p:cNvPr id="406" name="Google Shape;406;p49"/>
          <p:cNvSpPr txBox="1"/>
          <p:nvPr/>
        </p:nvSpPr>
        <p:spPr>
          <a:xfrm>
            <a:off x="11796000" y="6400800"/>
            <a:ext cx="396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p6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Key Takeaways</a:t>
            </a:r>
            <a:endParaRPr/>
          </a:p>
        </p:txBody>
      </p:sp>
      <p:sp>
        <p:nvSpPr>
          <p:cNvPr id="605" name="Google Shape;605;p67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-US" sz="2400"/>
              <a:t>Chronic absenteeism rates across CT doubled during the Pandemic</a:t>
            </a:r>
            <a:endParaRPr sz="2400"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-US" sz="2400"/>
              <a:t>Chronic absenteeism improved in 2022-23</a:t>
            </a:r>
            <a:endParaRPr sz="2400"/>
          </a:p>
          <a:p>
            <a:pPr marL="9144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Statewide: 18,442 fewer students were chronically absent (-3.7 points)</a:t>
            </a:r>
            <a:endParaRPr sz="2400"/>
          </a:p>
          <a:p>
            <a:pPr marL="9144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HPS District: 1,251 fewer students were chronically absent (-7.1 points)</a:t>
            </a:r>
            <a:endParaRPr sz="2400"/>
          </a:p>
          <a:p>
            <a:pPr marL="9144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Promise Neighborhood: 166 fewer students were chronically absent (-7.8 points)</a:t>
            </a:r>
            <a:endParaRPr sz="2400"/>
          </a:p>
          <a:p>
            <a:pPr marL="9144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MLK made the most improvement (27.7% decline in CA rate)!</a:t>
            </a:r>
            <a:endParaRPr sz="2400"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-US" sz="2400"/>
              <a:t>Chronic Absenteeism rates are related to % of students with “high needs” (English Learners, Free/Reduced Lunch, Disability)</a:t>
            </a:r>
            <a:endParaRPr/>
          </a:p>
        </p:txBody>
      </p:sp>
      <p:sp>
        <p:nvSpPr>
          <p:cNvPr id="606" name="Google Shape;606;p67"/>
          <p:cNvSpPr txBox="1">
            <a:spLocks noGrp="1"/>
          </p:cNvSpPr>
          <p:nvPr>
            <p:ph type="sldNum" idx="12"/>
          </p:nvPr>
        </p:nvSpPr>
        <p:spPr>
          <a:xfrm>
            <a:off x="11" y="6164323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p68"/>
          <p:cNvSpPr txBox="1">
            <a:spLocks noGrp="1"/>
          </p:cNvSpPr>
          <p:nvPr>
            <p:ph type="title"/>
          </p:nvPr>
        </p:nvSpPr>
        <p:spPr>
          <a:xfrm>
            <a:off x="601884" y="145735"/>
            <a:ext cx="8524800" cy="98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lang="en-US"/>
              <a:t>Chronic Absenteeism by Student Needs (2022-23)</a:t>
            </a:r>
            <a:endParaRPr/>
          </a:p>
        </p:txBody>
      </p:sp>
      <p:sp>
        <p:nvSpPr>
          <p:cNvPr id="613" name="Google Shape;613;p68"/>
          <p:cNvSpPr txBox="1">
            <a:spLocks noGrp="1"/>
          </p:cNvSpPr>
          <p:nvPr>
            <p:ph type="sldNum" idx="12"/>
          </p:nvPr>
        </p:nvSpPr>
        <p:spPr>
          <a:xfrm>
            <a:off x="1" y="6400799"/>
            <a:ext cx="518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  <p:pic>
        <p:nvPicPr>
          <p:cNvPr id="614" name="Google Shape;614;p6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9553" y="1319450"/>
            <a:ext cx="9132900" cy="526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p69"/>
          <p:cNvSpPr txBox="1">
            <a:spLocks noGrp="1"/>
          </p:cNvSpPr>
          <p:nvPr>
            <p:ph type="title"/>
          </p:nvPr>
        </p:nvSpPr>
        <p:spPr>
          <a:xfrm>
            <a:off x="601884" y="145735"/>
            <a:ext cx="8524800" cy="98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lang="en-US"/>
              <a:t>Percent High Needs and Chronically Absent (2022-23)</a:t>
            </a:r>
            <a:endParaRPr/>
          </a:p>
        </p:txBody>
      </p:sp>
      <p:sp>
        <p:nvSpPr>
          <p:cNvPr id="621" name="Google Shape;621;p69"/>
          <p:cNvSpPr txBox="1">
            <a:spLocks noGrp="1"/>
          </p:cNvSpPr>
          <p:nvPr>
            <p:ph type="sldNum" idx="12"/>
          </p:nvPr>
        </p:nvSpPr>
        <p:spPr>
          <a:xfrm>
            <a:off x="1" y="6400799"/>
            <a:ext cx="518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  <p:pic>
        <p:nvPicPr>
          <p:cNvPr id="622" name="Google Shape;622;p6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91077" y="1334507"/>
            <a:ext cx="8609700" cy="537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p70"/>
          <p:cNvSpPr txBox="1">
            <a:spLocks noGrp="1"/>
          </p:cNvSpPr>
          <p:nvPr>
            <p:ph type="title"/>
          </p:nvPr>
        </p:nvSpPr>
        <p:spPr>
          <a:xfrm>
            <a:off x="601884" y="0"/>
            <a:ext cx="10980600" cy="332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lang="en-US"/>
              <a:t>Questions about data on chronic absenteeism?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Google Shape;632;p71"/>
          <p:cNvSpPr txBox="1">
            <a:spLocks noGrp="1"/>
          </p:cNvSpPr>
          <p:nvPr>
            <p:ph type="body" idx="1"/>
          </p:nvPr>
        </p:nvSpPr>
        <p:spPr>
          <a:xfrm>
            <a:off x="609600" y="811296"/>
            <a:ext cx="10972800" cy="104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</a:pPr>
            <a:r>
              <a:rPr lang="en-US"/>
              <a:t>Ascend Program</a:t>
            </a:r>
            <a:endParaRPr/>
          </a:p>
        </p:txBody>
      </p:sp>
      <p:sp>
        <p:nvSpPr>
          <p:cNvPr id="633" name="Google Shape;633;p71"/>
          <p:cNvSpPr txBox="1">
            <a:spLocks noGrp="1"/>
          </p:cNvSpPr>
          <p:nvPr>
            <p:ph type="body" idx="2"/>
          </p:nvPr>
        </p:nvSpPr>
        <p:spPr>
          <a:xfrm>
            <a:off x="609600" y="2260600"/>
            <a:ext cx="10972800" cy="66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lang="en-US" sz="3600"/>
              <a:t>The Village for Families and Children, Inc</a:t>
            </a:r>
            <a:r>
              <a:rPr lang="en-US"/>
              <a:t>. </a:t>
            </a:r>
            <a:endParaRPr/>
          </a:p>
        </p:txBody>
      </p:sp>
      <p:sp>
        <p:nvSpPr>
          <p:cNvPr id="634" name="Google Shape;634;p71"/>
          <p:cNvSpPr txBox="1">
            <a:spLocks noGrp="1"/>
          </p:cNvSpPr>
          <p:nvPr>
            <p:ph type="body" idx="3"/>
          </p:nvPr>
        </p:nvSpPr>
        <p:spPr>
          <a:xfrm>
            <a:off x="609600" y="2961982"/>
            <a:ext cx="10972800" cy="161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US"/>
              <a:t>2023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US"/>
              <a:t>Village Ascend Team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US"/>
              <a:t>Norma Pizarro- Team Leader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US"/>
              <a:t>Thais Ortolaza- Community Family &amp; Services Manager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p72"/>
          <p:cNvSpPr txBox="1">
            <a:spLocks noGrp="1"/>
          </p:cNvSpPr>
          <p:nvPr>
            <p:ph type="title"/>
          </p:nvPr>
        </p:nvSpPr>
        <p:spPr>
          <a:xfrm>
            <a:off x="609600" y="388938"/>
            <a:ext cx="5486400" cy="12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/>
              <a:t>Ascend Goal</a:t>
            </a:r>
            <a:endParaRPr/>
          </a:p>
        </p:txBody>
      </p:sp>
      <p:sp>
        <p:nvSpPr>
          <p:cNvPr id="641" name="Google Shape;641;p72"/>
          <p:cNvSpPr txBox="1">
            <a:spLocks noGrp="1"/>
          </p:cNvSpPr>
          <p:nvPr>
            <p:ph type="body" idx="1"/>
          </p:nvPr>
        </p:nvSpPr>
        <p:spPr>
          <a:xfrm>
            <a:off x="609600" y="1943100"/>
            <a:ext cx="5486400" cy="27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US" sz="2200"/>
              <a:t>The North Hartford Ascend Pipeline is a cradle-to-career effort to ensure children living in the North Hartford Promise Zone – which includes the Clay Arsenal, Northeast, and Upper Albany neighborhoods – have the supports they need to reach their optimal potential. </a:t>
            </a:r>
            <a:endParaRPr/>
          </a:p>
        </p:txBody>
      </p:sp>
      <p:pic>
        <p:nvPicPr>
          <p:cNvPr id="642" name="Google Shape;642;p72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15816" r="32830"/>
          <a:stretch/>
        </p:blipFill>
        <p:spPr>
          <a:xfrm>
            <a:off x="6096001" y="106363"/>
            <a:ext cx="6096001" cy="5875337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p73"/>
          <p:cNvSpPr txBox="1">
            <a:spLocks noGrp="1"/>
          </p:cNvSpPr>
          <p:nvPr>
            <p:ph type="body" idx="1"/>
          </p:nvPr>
        </p:nvSpPr>
        <p:spPr>
          <a:xfrm>
            <a:off x="590747" y="1600200"/>
            <a:ext cx="10848300" cy="40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Are </a:t>
            </a:r>
            <a:r>
              <a:rPr lang="en-US" sz="2800"/>
              <a:t>embedded in the community to s</a:t>
            </a:r>
            <a:r>
              <a:rPr lang="en-US"/>
              <a:t>erve North Hartford families from prenatal to career </a:t>
            </a:r>
            <a:r>
              <a:rPr lang="en-US" sz="2800"/>
              <a:t>pipeline to ensure overall student academic success and school attendance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E</a:t>
            </a:r>
            <a:r>
              <a:rPr lang="en-US" sz="2800"/>
              <a:t>ngage, outreach, and recruit families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S</a:t>
            </a:r>
            <a:r>
              <a:rPr lang="en-US" sz="2800"/>
              <a:t>creen, refer and connect families to services within their neighborhoods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sp>
        <p:nvSpPr>
          <p:cNvPr id="649" name="Google Shape;649;p73"/>
          <p:cNvSpPr txBox="1">
            <a:spLocks noGrp="1"/>
          </p:cNvSpPr>
          <p:nvPr>
            <p:ph type="title"/>
          </p:nvPr>
        </p:nvSpPr>
        <p:spPr>
          <a:xfrm>
            <a:off x="609600" y="388938"/>
            <a:ext cx="10972800" cy="12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/>
              <a:t>Ascend Family Navigators</a:t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p74"/>
          <p:cNvSpPr txBox="1">
            <a:spLocks noGrp="1"/>
          </p:cNvSpPr>
          <p:nvPr>
            <p:ph type="body" idx="1"/>
          </p:nvPr>
        </p:nvSpPr>
        <p:spPr>
          <a:xfrm>
            <a:off x="609600" y="1943100"/>
            <a:ext cx="10541100" cy="40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Basic Needs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Physical and mental health Services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Financial Empowerment Services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Early Childhood Programs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Other services to </a:t>
            </a:r>
            <a:r>
              <a:rPr lang="en-US" sz="2800"/>
              <a:t>remove barriers 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sp>
        <p:nvSpPr>
          <p:cNvPr id="656" name="Google Shape;656;p74"/>
          <p:cNvSpPr txBox="1">
            <a:spLocks noGrp="1"/>
          </p:cNvSpPr>
          <p:nvPr>
            <p:ph type="title"/>
          </p:nvPr>
        </p:nvSpPr>
        <p:spPr>
          <a:xfrm>
            <a:off x="609600" y="388938"/>
            <a:ext cx="10972800" cy="12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/>
              <a:t>Ascend connects families to…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1" name="Google Shape;661;p75"/>
          <p:cNvGrpSpPr/>
          <p:nvPr/>
        </p:nvGrpSpPr>
        <p:grpSpPr>
          <a:xfrm>
            <a:off x="2438400" y="1780797"/>
            <a:ext cx="7315017" cy="3296263"/>
            <a:chOff x="0" y="1527"/>
            <a:chExt cx="5486400" cy="3296263"/>
          </a:xfrm>
        </p:grpSpPr>
        <p:sp>
          <p:nvSpPr>
            <p:cNvPr id="662" name="Google Shape;662;p75"/>
            <p:cNvSpPr/>
            <p:nvPr/>
          </p:nvSpPr>
          <p:spPr>
            <a:xfrm>
              <a:off x="0" y="2833090"/>
              <a:ext cx="5486400" cy="464700"/>
            </a:xfrm>
            <a:prstGeom prst="rect">
              <a:avLst/>
            </a:prstGeom>
            <a:gradFill>
              <a:gsLst>
                <a:gs pos="0">
                  <a:srgbClr val="FFDC9B"/>
                </a:gs>
                <a:gs pos="50000">
                  <a:srgbClr val="FFD68D"/>
                </a:gs>
                <a:gs pos="100000">
                  <a:srgbClr val="FFD478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75"/>
            <p:cNvSpPr txBox="1"/>
            <p:nvPr/>
          </p:nvSpPr>
          <p:spPr>
            <a:xfrm>
              <a:off x="0" y="2833090"/>
              <a:ext cx="5486400" cy="464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2450" tIns="92450" rIns="92450" bIns="924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Calibri"/>
                <a:buNone/>
              </a:pPr>
              <a:r>
                <a:rPr lang="en-US" sz="13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Reevaluate needs- discharge if needed, or continue to connect to resources</a:t>
              </a:r>
              <a:endParaRPr/>
            </a:p>
          </p:txBody>
        </p:sp>
        <p:sp>
          <p:nvSpPr>
            <p:cNvPr id="664" name="Google Shape;664;p75"/>
            <p:cNvSpPr/>
            <p:nvPr/>
          </p:nvSpPr>
          <p:spPr>
            <a:xfrm rot="10800000">
              <a:off x="0" y="2125162"/>
              <a:ext cx="5486400" cy="714900"/>
            </a:xfrm>
            <a:prstGeom prst="upArrowCallout">
              <a:avLst>
                <a:gd name="adj1" fmla="val 25000"/>
                <a:gd name="adj2" fmla="val 25000"/>
                <a:gd name="adj3" fmla="val 25000"/>
                <a:gd name="adj4" fmla="val 64977"/>
              </a:avLst>
            </a:prstGeom>
            <a:gradFill>
              <a:gsLst>
                <a:gs pos="0">
                  <a:srgbClr val="C5FA9D"/>
                </a:gs>
                <a:gs pos="50000">
                  <a:srgbClr val="BBF88E"/>
                </a:gs>
                <a:gs pos="100000">
                  <a:srgbClr val="B2FD79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75"/>
            <p:cNvSpPr txBox="1"/>
            <p:nvPr/>
          </p:nvSpPr>
          <p:spPr>
            <a:xfrm>
              <a:off x="0" y="2125212"/>
              <a:ext cx="5486400" cy="464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2450" tIns="92450" rIns="92450" bIns="924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Calibri"/>
                <a:buNone/>
              </a:pPr>
              <a:r>
                <a:rPr lang="en-US" sz="13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Connect to resources</a:t>
              </a:r>
              <a:endParaRPr/>
            </a:p>
          </p:txBody>
        </p:sp>
        <p:sp>
          <p:nvSpPr>
            <p:cNvPr id="666" name="Google Shape;666;p75"/>
            <p:cNvSpPr/>
            <p:nvPr/>
          </p:nvSpPr>
          <p:spPr>
            <a:xfrm rot="10800000">
              <a:off x="0" y="1417283"/>
              <a:ext cx="5486400" cy="714900"/>
            </a:xfrm>
            <a:prstGeom prst="upArrowCallout">
              <a:avLst>
                <a:gd name="adj1" fmla="val 25000"/>
                <a:gd name="adj2" fmla="val 25000"/>
                <a:gd name="adj3" fmla="val 25000"/>
                <a:gd name="adj4" fmla="val 64977"/>
              </a:avLst>
            </a:prstGeom>
            <a:gradFill>
              <a:gsLst>
                <a:gs pos="0">
                  <a:srgbClr val="A1F4A6"/>
                </a:gs>
                <a:gs pos="50000">
                  <a:srgbClr val="92F198"/>
                </a:gs>
                <a:gs pos="100000">
                  <a:srgbClr val="7EF386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75"/>
            <p:cNvSpPr txBox="1"/>
            <p:nvPr/>
          </p:nvSpPr>
          <p:spPr>
            <a:xfrm>
              <a:off x="0" y="1417333"/>
              <a:ext cx="5486400" cy="464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2450" tIns="92450" rIns="92450" bIns="924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Calibri"/>
                <a:buNone/>
              </a:pPr>
              <a:r>
                <a:rPr lang="en-US" sz="13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Identify Resources</a:t>
              </a:r>
              <a:endParaRPr/>
            </a:p>
          </p:txBody>
        </p:sp>
        <p:sp>
          <p:nvSpPr>
            <p:cNvPr id="668" name="Google Shape;668;p75"/>
            <p:cNvSpPr/>
            <p:nvPr/>
          </p:nvSpPr>
          <p:spPr>
            <a:xfrm rot="10800000">
              <a:off x="0" y="709405"/>
              <a:ext cx="5486400" cy="714900"/>
            </a:xfrm>
            <a:prstGeom prst="upArrowCallout">
              <a:avLst>
                <a:gd name="adj1" fmla="val 25000"/>
                <a:gd name="adj2" fmla="val 25000"/>
                <a:gd name="adj3" fmla="val 25000"/>
                <a:gd name="adj4" fmla="val 64977"/>
              </a:avLst>
            </a:prstGeom>
            <a:gradFill>
              <a:gsLst>
                <a:gs pos="0">
                  <a:srgbClr val="A7EEDB"/>
                </a:gs>
                <a:gs pos="50000">
                  <a:srgbClr val="98EAD5"/>
                </a:gs>
                <a:gs pos="100000">
                  <a:srgbClr val="86EBD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75"/>
            <p:cNvSpPr txBox="1"/>
            <p:nvPr/>
          </p:nvSpPr>
          <p:spPr>
            <a:xfrm>
              <a:off x="0" y="709455"/>
              <a:ext cx="5486400" cy="464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2450" tIns="92450" rIns="92450" bIns="924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Calibri"/>
                <a:buNone/>
              </a:pPr>
              <a:r>
                <a:rPr lang="en-US" sz="13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 Screen</a:t>
              </a:r>
              <a:endParaRPr/>
            </a:p>
          </p:txBody>
        </p:sp>
        <p:sp>
          <p:nvSpPr>
            <p:cNvPr id="670" name="Google Shape;670;p75"/>
            <p:cNvSpPr/>
            <p:nvPr/>
          </p:nvSpPr>
          <p:spPr>
            <a:xfrm rot="10800000">
              <a:off x="0" y="1527"/>
              <a:ext cx="5486400" cy="714900"/>
            </a:xfrm>
            <a:prstGeom prst="upArrowCallout">
              <a:avLst>
                <a:gd name="adj1" fmla="val 25000"/>
                <a:gd name="adj2" fmla="val 25000"/>
                <a:gd name="adj3" fmla="val 25000"/>
                <a:gd name="adj4" fmla="val 64977"/>
              </a:avLst>
            </a:prstGeom>
            <a:gradFill>
              <a:gsLst>
                <a:gs pos="0">
                  <a:srgbClr val="AFC9E9"/>
                </a:gs>
                <a:gs pos="50000">
                  <a:srgbClr val="A0BFE4"/>
                </a:gs>
                <a:gs pos="100000">
                  <a:srgbClr val="8FB7E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75"/>
            <p:cNvSpPr txBox="1"/>
            <p:nvPr/>
          </p:nvSpPr>
          <p:spPr>
            <a:xfrm>
              <a:off x="0" y="1577"/>
              <a:ext cx="5486400" cy="464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2450" tIns="92450" rIns="92450" bIns="924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Calibri"/>
                <a:buNone/>
              </a:pPr>
              <a:r>
                <a:rPr lang="en-US" sz="13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Identify	client</a:t>
              </a:r>
              <a:endParaRPr/>
            </a:p>
          </p:txBody>
        </p: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p76"/>
          <p:cNvSpPr txBox="1">
            <a:spLocks noGrp="1"/>
          </p:cNvSpPr>
          <p:nvPr>
            <p:ph type="title"/>
          </p:nvPr>
        </p:nvSpPr>
        <p:spPr>
          <a:xfrm>
            <a:off x="609600" y="388938"/>
            <a:ext cx="5486400" cy="12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/>
              <a:t>Referrals</a:t>
            </a:r>
            <a:endParaRPr/>
          </a:p>
        </p:txBody>
      </p:sp>
      <p:sp>
        <p:nvSpPr>
          <p:cNvPr id="677" name="Google Shape;677;p76"/>
          <p:cNvSpPr txBox="1">
            <a:spLocks noGrp="1"/>
          </p:cNvSpPr>
          <p:nvPr>
            <p:ph type="body" idx="1"/>
          </p:nvPr>
        </p:nvSpPr>
        <p:spPr>
          <a:xfrm>
            <a:off x="609600" y="1943100"/>
            <a:ext cx="5486400" cy="43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en-US" sz="2200"/>
              <a:t>How can you refer families?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US" sz="2200"/>
              <a:t>Email </a:t>
            </a:r>
            <a:r>
              <a:rPr lang="en-US" sz="2200" u="sng">
                <a:solidFill>
                  <a:schemeClr val="hlink"/>
                </a:solidFill>
                <a:hlinkClick r:id="rId3"/>
              </a:rPr>
              <a:t>ascend@thevillage.org</a:t>
            </a:r>
            <a:endParaRPr sz="220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US" sz="2200"/>
              <a:t>Add the parent’s or guardian’s name, phone number, and needs in the body of the email.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en-US" sz="2200"/>
              <a:t>Interested in other Village programs?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US" sz="2200"/>
              <a:t>Visit the Village Website at </a:t>
            </a:r>
            <a:r>
              <a:rPr lang="en-US" sz="2200" u="sng">
                <a:solidFill>
                  <a:schemeClr val="hlink"/>
                </a:solidFill>
                <a:hlinkClick r:id="rId4"/>
              </a:rPr>
              <a:t>www.thevillage.org</a:t>
            </a:r>
            <a:r>
              <a:rPr lang="en-US" sz="2200"/>
              <a:t> or dial 860.236.4511</a:t>
            </a:r>
            <a:endParaRPr/>
          </a:p>
          <a:p>
            <a:pPr marL="228600" lvl="0" indent="-88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endParaRPr sz="2200"/>
          </a:p>
        </p:txBody>
      </p:sp>
      <p:pic>
        <p:nvPicPr>
          <p:cNvPr id="678" name="Google Shape;678;p76"/>
          <p:cNvPicPr preferRelativeResize="0">
            <a:picLocks noGrp="1"/>
          </p:cNvPicPr>
          <p:nvPr>
            <p:ph type="pic" idx="3"/>
          </p:nvPr>
        </p:nvPicPr>
        <p:blipFill rotWithShape="1">
          <a:blip r:embed="rId5">
            <a:alphaModFix/>
          </a:blip>
          <a:srcRect l="24109" r="24109"/>
          <a:stretch/>
        </p:blipFill>
        <p:spPr>
          <a:xfrm>
            <a:off x="9144000" y="3050730"/>
            <a:ext cx="3048001" cy="2944367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  <p:pic>
        <p:nvPicPr>
          <p:cNvPr id="679" name="Google Shape;679;p76"/>
          <p:cNvPicPr preferRelativeResize="0">
            <a:picLocks noGrp="1"/>
          </p:cNvPicPr>
          <p:nvPr>
            <p:ph type="pic" idx="2"/>
          </p:nvPr>
        </p:nvPicPr>
        <p:blipFill rotWithShape="1">
          <a:blip r:embed="rId6">
            <a:alphaModFix/>
          </a:blip>
          <a:srcRect l="24121" r="24126"/>
          <a:stretch/>
        </p:blipFill>
        <p:spPr>
          <a:xfrm>
            <a:off x="6096000" y="97971"/>
            <a:ext cx="3048001" cy="295276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50"/>
          <p:cNvSpPr txBox="1">
            <a:spLocks noGrp="1"/>
          </p:cNvSpPr>
          <p:nvPr>
            <p:ph type="title"/>
          </p:nvPr>
        </p:nvSpPr>
        <p:spPr>
          <a:xfrm>
            <a:off x="601884" y="0"/>
            <a:ext cx="10980600" cy="332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Por favor recuerde seleccionar su lenguaje en el globo de la parte inferior de su pantalla para interpretación Desde su celular, toque los 3 puntos y seleccione su lenguaje.</a:t>
            </a:r>
            <a:endParaRPr/>
          </a:p>
        </p:txBody>
      </p:sp>
      <p:sp>
        <p:nvSpPr>
          <p:cNvPr id="413" name="Google Shape;413;p50"/>
          <p:cNvSpPr txBox="1">
            <a:spLocks noGrp="1"/>
          </p:cNvSpPr>
          <p:nvPr>
            <p:ph type="sldNum" idx="4294967295"/>
          </p:nvPr>
        </p:nvSpPr>
        <p:spPr>
          <a:xfrm>
            <a:off x="1" y="6400799"/>
            <a:ext cx="518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sp>
        <p:nvSpPr>
          <p:cNvPr id="414" name="Google Shape;414;p50"/>
          <p:cNvSpPr txBox="1"/>
          <p:nvPr/>
        </p:nvSpPr>
        <p:spPr>
          <a:xfrm>
            <a:off x="11796000" y="6400800"/>
            <a:ext cx="396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" name="Google Shape;415;p50"/>
          <p:cNvSpPr txBox="1">
            <a:spLocks noGrp="1"/>
          </p:cNvSpPr>
          <p:nvPr>
            <p:ph type="title"/>
          </p:nvPr>
        </p:nvSpPr>
        <p:spPr>
          <a:xfrm>
            <a:off x="815409" y="3533700"/>
            <a:ext cx="10980600" cy="332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Please remember to select your language on the globe at the bottom of your screen for simultaneous interpretation. From your cell phone, touch the 3 dots and select your language.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p77"/>
          <p:cNvSpPr txBox="1">
            <a:spLocks noGrp="1"/>
          </p:cNvSpPr>
          <p:nvPr>
            <p:ph type="title"/>
          </p:nvPr>
        </p:nvSpPr>
        <p:spPr>
          <a:xfrm>
            <a:off x="812800" y="2385218"/>
            <a:ext cx="14630400" cy="18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</a:pPr>
            <a:r>
              <a:rPr lang="en-US"/>
              <a:t>Questions?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Google Shape;690;p78"/>
          <p:cNvSpPr txBox="1">
            <a:spLocks noGrp="1"/>
          </p:cNvSpPr>
          <p:nvPr>
            <p:ph type="title"/>
          </p:nvPr>
        </p:nvSpPr>
        <p:spPr>
          <a:xfrm>
            <a:off x="634959" y="331110"/>
            <a:ext cx="8897700" cy="98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Discussion Questions </a:t>
            </a:r>
            <a:endParaRPr/>
          </a:p>
        </p:txBody>
      </p:sp>
      <p:sp>
        <p:nvSpPr>
          <p:cNvPr id="691" name="Google Shape;691;p78"/>
          <p:cNvSpPr txBox="1">
            <a:spLocks noGrp="1"/>
          </p:cNvSpPr>
          <p:nvPr>
            <p:ph type="sldNum" idx="12"/>
          </p:nvPr>
        </p:nvSpPr>
        <p:spPr>
          <a:xfrm>
            <a:off x="1" y="6400799"/>
            <a:ext cx="518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31</a:t>
            </a:fld>
            <a:endParaRPr/>
          </a:p>
        </p:txBody>
      </p:sp>
      <p:sp>
        <p:nvSpPr>
          <p:cNvPr id="692" name="Google Shape;692;p78"/>
          <p:cNvSpPr txBox="1"/>
          <p:nvPr/>
        </p:nvSpPr>
        <p:spPr>
          <a:xfrm>
            <a:off x="11697275" y="6386325"/>
            <a:ext cx="415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3" name="Google Shape;693;p78"/>
          <p:cNvSpPr/>
          <p:nvPr/>
        </p:nvSpPr>
        <p:spPr>
          <a:xfrm>
            <a:off x="634959" y="1425082"/>
            <a:ext cx="10337700" cy="497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100">
              <a:solidFill>
                <a:srgbClr val="242424"/>
              </a:solidFill>
              <a:highlight>
                <a:srgbClr val="FFFFFF"/>
              </a:highlight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100">
              <a:solidFill>
                <a:srgbClr val="242424"/>
              </a:solidFill>
              <a:highlight>
                <a:srgbClr val="FFFFFF"/>
              </a:highlight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42424"/>
              </a:buClr>
              <a:buSzPts val="2400"/>
              <a:buChar char="•"/>
            </a:pPr>
            <a:r>
              <a:rPr lang="en-US" sz="2400">
                <a:solidFill>
                  <a:srgbClr val="242424"/>
                </a:solidFill>
                <a:highlight>
                  <a:srgbClr val="FFFFFF"/>
                </a:highlight>
              </a:rPr>
              <a:t>Did The Village provide a clear overview of The Village Ascend Navigators?</a:t>
            </a:r>
            <a:endParaRPr sz="2400">
              <a:solidFill>
                <a:srgbClr val="242424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242424"/>
              </a:solidFill>
              <a:highlight>
                <a:srgbClr val="FFFFFF"/>
              </a:highlight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42424"/>
              </a:buClr>
              <a:buSzPts val="2400"/>
              <a:buChar char="•"/>
            </a:pPr>
            <a:r>
              <a:rPr lang="en-US" sz="2400">
                <a:solidFill>
                  <a:srgbClr val="242424"/>
                </a:solidFill>
                <a:highlight>
                  <a:srgbClr val="FFFFFF"/>
                </a:highlight>
              </a:rPr>
              <a:t>Do you know how to access Family Navigation services? </a:t>
            </a:r>
            <a:r>
              <a:rPr lang="en-US" sz="2400">
                <a:solidFill>
                  <a:srgbClr val="242424"/>
                </a:solidFill>
                <a:highlight>
                  <a:schemeClr val="lt1"/>
                </a:highlight>
              </a:rPr>
              <a:t>What would be helpful to you in accessing services?</a:t>
            </a:r>
            <a:endParaRPr sz="2400">
              <a:solidFill>
                <a:srgbClr val="242424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242424"/>
              </a:solidFill>
              <a:highlight>
                <a:srgbClr val="FFFFFF"/>
              </a:highlight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42424"/>
              </a:buClr>
              <a:buSzPts val="2400"/>
              <a:buChar char="•"/>
            </a:pPr>
            <a:r>
              <a:rPr lang="en-US" sz="2400">
                <a:solidFill>
                  <a:srgbClr val="242424"/>
                </a:solidFill>
                <a:highlight>
                  <a:srgbClr val="FFFFFF"/>
                </a:highlight>
              </a:rPr>
              <a:t>What would you like to know that wasn’t shared today?</a:t>
            </a:r>
            <a:endParaRPr sz="2400">
              <a:solidFill>
                <a:srgbClr val="242424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242424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242424"/>
              </a:solidFill>
              <a:highlight>
                <a:srgbClr val="FFFFFF"/>
              </a:highlight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100" i="0" u="none" strike="noStrike" cap="none">
                <a:solidFill>
                  <a:srgbClr val="181818"/>
                </a:solidFill>
              </a:rPr>
              <a:t> </a:t>
            </a:r>
            <a:endParaRPr sz="2100" i="0" u="none" strike="noStrike" cap="none">
              <a:solidFill>
                <a:srgbClr val="181818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Google Shape;698;p79"/>
          <p:cNvSpPr txBox="1">
            <a:spLocks noGrp="1"/>
          </p:cNvSpPr>
          <p:nvPr>
            <p:ph type="body" idx="1"/>
          </p:nvPr>
        </p:nvSpPr>
        <p:spPr>
          <a:xfrm>
            <a:off x="601675" y="1320650"/>
            <a:ext cx="10972800" cy="50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457200" lvl="0" indent="-345559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550"/>
              <a:buChar char="•"/>
            </a:pPr>
            <a:r>
              <a:rPr lang="en-US" sz="2000" b="1"/>
              <a:t>Upcoming meeting: Wednesday, October 18th at 6pm </a:t>
            </a:r>
            <a:endParaRPr sz="2000" b="1"/>
          </a:p>
          <a:p>
            <a:pPr marL="457200" lvl="0" indent="-345559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550"/>
              <a:buChar char="•"/>
            </a:pPr>
            <a:r>
              <a:rPr lang="en-US" sz="2000"/>
              <a:t>Are you interested in facilitating or taking notes during future Community Conversation breakout groups? Contact Ally McGinty at </a:t>
            </a:r>
            <a:r>
              <a:rPr lang="en-US" sz="2000" u="sng">
                <a:solidFill>
                  <a:schemeClr val="hlink"/>
                </a:solidFill>
                <a:hlinkClick r:id="rId3"/>
              </a:rPr>
              <a:t>amcginty@unitedwayinc.org</a:t>
            </a:r>
            <a:r>
              <a:rPr lang="en-US" sz="2000"/>
              <a:t> to sign up for the Facilitating and Note-taking Workshop.  </a:t>
            </a:r>
            <a:endParaRPr sz="2000"/>
          </a:p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sz="2000"/>
          </a:p>
          <a:p>
            <a:pPr marL="457200" lvl="0" indent="-345559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550"/>
              <a:buChar char="•"/>
            </a:pPr>
            <a:r>
              <a:rPr lang="en-US" sz="2000"/>
              <a:t>An incentive is available to Hartford community members participating in this meeting. The link is posted in the chat and will be sent out via email. Contact Ally McGinty at </a:t>
            </a:r>
            <a:r>
              <a:rPr lang="en-US" sz="2000" u="sng">
                <a:solidFill>
                  <a:schemeClr val="hlink"/>
                </a:solidFill>
                <a:hlinkClick r:id="rId3"/>
              </a:rPr>
              <a:t>amcginty@unitedwayinc.org</a:t>
            </a:r>
            <a:r>
              <a:rPr lang="en-US" sz="2000"/>
              <a:t> with any questions.  </a:t>
            </a:r>
            <a:endParaRPr sz="20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sz="2000"/>
          </a:p>
          <a:p>
            <a:pPr marL="457200" lvl="0" indent="-345559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550"/>
              <a:buChar char="•"/>
            </a:pPr>
            <a:r>
              <a:rPr lang="en-US" sz="2000"/>
              <a:t>Please take the Post Meeting Survey to share your thoughts and feedback.</a:t>
            </a:r>
            <a:r>
              <a:rPr lang="en-US"/>
              <a:t> </a:t>
            </a:r>
            <a:r>
              <a:rPr lang="en-US" sz="2000"/>
              <a:t>The link is posted in the chat and will be sent out via email.</a:t>
            </a:r>
            <a:endParaRPr sz="2000"/>
          </a:p>
          <a:p>
            <a:pPr marL="9144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sz="2000"/>
          </a:p>
          <a:p>
            <a:pPr marL="457200" lvl="0" indent="-345559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550"/>
              <a:buChar char="•"/>
            </a:pPr>
            <a:r>
              <a:rPr lang="en-US" sz="2000"/>
              <a:t>Any feedback and or questions, contact </a:t>
            </a:r>
            <a:r>
              <a:rPr lang="en-US" sz="2000" u="sng">
                <a:solidFill>
                  <a:schemeClr val="hlink"/>
                </a:solidFill>
                <a:hlinkClick r:id="rId4"/>
              </a:rPr>
              <a:t>nhap@connecticutchildrens.org</a:t>
            </a:r>
            <a:r>
              <a:rPr lang="en-US" sz="2000"/>
              <a:t> </a:t>
            </a:r>
            <a:endParaRPr/>
          </a:p>
        </p:txBody>
      </p:sp>
      <p:sp>
        <p:nvSpPr>
          <p:cNvPr id="699" name="Google Shape;699;p79"/>
          <p:cNvSpPr txBox="1">
            <a:spLocks noGrp="1"/>
          </p:cNvSpPr>
          <p:nvPr>
            <p:ph type="title"/>
          </p:nvPr>
        </p:nvSpPr>
        <p:spPr>
          <a:xfrm>
            <a:off x="701184" y="332060"/>
            <a:ext cx="8524800" cy="98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Thank You! </a:t>
            </a:r>
            <a:endParaRPr/>
          </a:p>
        </p:txBody>
      </p:sp>
      <p:sp>
        <p:nvSpPr>
          <p:cNvPr id="700" name="Google Shape;700;p79"/>
          <p:cNvSpPr/>
          <p:nvPr/>
        </p:nvSpPr>
        <p:spPr>
          <a:xfrm>
            <a:off x="5978820" y="3275112"/>
            <a:ext cx="23436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1" name="Google Shape;701;p79"/>
          <p:cNvSpPr txBox="1"/>
          <p:nvPr/>
        </p:nvSpPr>
        <p:spPr>
          <a:xfrm>
            <a:off x="11574650" y="6395775"/>
            <a:ext cx="396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Google Shape;706;p80"/>
          <p:cNvSpPr txBox="1">
            <a:spLocks noGrp="1"/>
          </p:cNvSpPr>
          <p:nvPr>
            <p:ph type="body" idx="1"/>
          </p:nvPr>
        </p:nvSpPr>
        <p:spPr>
          <a:xfrm>
            <a:off x="609596" y="1575991"/>
            <a:ext cx="10972800" cy="482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700" b="1"/>
              <a:t>People served &amp; Outcomes  </a:t>
            </a:r>
            <a:endParaRPr sz="2700" b="1"/>
          </a:p>
          <a:p>
            <a:pPr marL="609600" lvl="0" indent="-425450" algn="l" rtl="0"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900"/>
              <a:buChar char="•"/>
            </a:pPr>
            <a:r>
              <a:rPr lang="en-US" sz="1900" i="1">
                <a:solidFill>
                  <a:srgbClr val="7F7F7F"/>
                </a:solidFill>
              </a:rPr>
              <a:t>How many people does the program serve overall and in the Promise Zone neighborhoods (if data is available)</a:t>
            </a:r>
            <a:endParaRPr sz="1900" i="1">
              <a:solidFill>
                <a:srgbClr val="7F7F7F"/>
              </a:solidFill>
            </a:endParaRPr>
          </a:p>
          <a:p>
            <a:pPr marL="609600" lvl="0" indent="-42545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900"/>
              <a:buChar char="•"/>
            </a:pPr>
            <a:r>
              <a:rPr lang="en-US" sz="1900" i="1">
                <a:solidFill>
                  <a:srgbClr val="7F7F7F"/>
                </a:solidFill>
              </a:rPr>
              <a:t>What have past recipients experienced </a:t>
            </a:r>
            <a:endParaRPr sz="1900" i="1">
              <a:solidFill>
                <a:srgbClr val="7F7F7F"/>
              </a:solidFill>
            </a:endParaRPr>
          </a:p>
          <a:p>
            <a:pPr marL="609600" lvl="0" indent="-42545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900"/>
              <a:buChar char="•"/>
            </a:pPr>
            <a:r>
              <a:rPr lang="en-US" sz="1900" i="1">
                <a:solidFill>
                  <a:srgbClr val="7F7F7F"/>
                </a:solidFill>
              </a:rPr>
              <a:t>Eligibility  </a:t>
            </a:r>
            <a:endParaRPr b="1">
              <a:solidFill>
                <a:srgbClr val="7F7F7F"/>
              </a:solidFill>
            </a:endParaRPr>
          </a:p>
        </p:txBody>
      </p:sp>
      <p:sp>
        <p:nvSpPr>
          <p:cNvPr id="707" name="Google Shape;707;p80"/>
          <p:cNvSpPr txBox="1">
            <a:spLocks noGrp="1"/>
          </p:cNvSpPr>
          <p:nvPr>
            <p:ph type="body" idx="4294967295"/>
          </p:nvPr>
        </p:nvSpPr>
        <p:spPr>
          <a:xfrm>
            <a:off x="11325702" y="5796538"/>
            <a:ext cx="23130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 fontScale="77500" lnSpcReduction="20000"/>
          </a:bodyPr>
          <a:lstStyle/>
          <a:p>
            <a:pPr marL="2413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241300" lvl="0" indent="-12700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ct val="105555"/>
              <a:buNone/>
            </a:pPr>
            <a:endParaRPr/>
          </a:p>
        </p:txBody>
      </p:sp>
      <p:sp>
        <p:nvSpPr>
          <p:cNvPr id="708" name="Google Shape;708;p80"/>
          <p:cNvSpPr txBox="1">
            <a:spLocks noGrp="1"/>
          </p:cNvSpPr>
          <p:nvPr>
            <p:ph type="title"/>
          </p:nvPr>
        </p:nvSpPr>
        <p:spPr>
          <a:xfrm>
            <a:off x="802512" y="194313"/>
            <a:ext cx="11366400" cy="13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127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Program Name </a:t>
            </a:r>
            <a:endParaRPr/>
          </a:p>
        </p:txBody>
      </p:sp>
      <p:sp>
        <p:nvSpPr>
          <p:cNvPr id="709" name="Google Shape;709;p80"/>
          <p:cNvSpPr txBox="1">
            <a:spLocks noGrp="1"/>
          </p:cNvSpPr>
          <p:nvPr>
            <p:ph type="sldNum" idx="12"/>
          </p:nvPr>
        </p:nvSpPr>
        <p:spPr>
          <a:xfrm>
            <a:off x="1" y="8534399"/>
            <a:ext cx="690900" cy="4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33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Google Shape;714;p81"/>
          <p:cNvSpPr txBox="1">
            <a:spLocks noGrp="1"/>
          </p:cNvSpPr>
          <p:nvPr>
            <p:ph type="body" idx="1"/>
          </p:nvPr>
        </p:nvSpPr>
        <p:spPr>
          <a:xfrm>
            <a:off x="802217" y="2020388"/>
            <a:ext cx="14630400" cy="643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700" b="1"/>
              <a:t>How to get connected 		</a:t>
            </a:r>
            <a:endParaRPr sz="2700" b="1"/>
          </a:p>
          <a:p>
            <a:pPr marL="609600" lvl="0" indent="-425450" algn="l" rtl="0"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900"/>
              <a:buChar char="•"/>
            </a:pPr>
            <a:r>
              <a:rPr lang="en-US" sz="1900" i="1">
                <a:solidFill>
                  <a:srgbClr val="7F7F7F"/>
                </a:solidFill>
              </a:rPr>
              <a:t>If more info is available, add websites, QR codes, etc to this slide</a:t>
            </a:r>
            <a:endParaRPr sz="1900" i="1">
              <a:solidFill>
                <a:srgbClr val="7F7F7F"/>
              </a:solidFill>
            </a:endParaRPr>
          </a:p>
          <a:p>
            <a:pPr marL="609600" lvl="0" indent="-42545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900"/>
              <a:buChar char="•"/>
            </a:pPr>
            <a:r>
              <a:rPr lang="en-US" sz="1900" i="1">
                <a:solidFill>
                  <a:srgbClr val="7F7F7F"/>
                </a:solidFill>
              </a:rPr>
              <a:t>What to expect after initial encounter </a:t>
            </a:r>
            <a:endParaRPr sz="1900" i="1">
              <a:solidFill>
                <a:srgbClr val="7F7F7F"/>
              </a:solidFill>
            </a:endParaRPr>
          </a:p>
          <a:p>
            <a:pPr marL="609600" lvl="0" indent="-42545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900"/>
              <a:buChar char="•"/>
            </a:pPr>
            <a:r>
              <a:rPr lang="en-US" sz="1900" i="1">
                <a:solidFill>
                  <a:srgbClr val="7F7F7F"/>
                </a:solidFill>
              </a:rPr>
              <a:t>How to reach program </a:t>
            </a:r>
            <a:endParaRPr sz="1900" i="1">
              <a:solidFill>
                <a:srgbClr val="7F7F7F"/>
              </a:solidFill>
            </a:endParaRPr>
          </a:p>
        </p:txBody>
      </p:sp>
      <p:sp>
        <p:nvSpPr>
          <p:cNvPr id="715" name="Google Shape;715;p81"/>
          <p:cNvSpPr txBox="1">
            <a:spLocks noGrp="1"/>
          </p:cNvSpPr>
          <p:nvPr>
            <p:ph type="title"/>
          </p:nvPr>
        </p:nvSpPr>
        <p:spPr>
          <a:xfrm>
            <a:off x="802512" y="194313"/>
            <a:ext cx="11366400" cy="13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127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Program Name </a:t>
            </a:r>
            <a:endParaRPr/>
          </a:p>
        </p:txBody>
      </p:sp>
      <p:sp>
        <p:nvSpPr>
          <p:cNvPr id="716" name="Google Shape;716;p81"/>
          <p:cNvSpPr txBox="1">
            <a:spLocks noGrp="1"/>
          </p:cNvSpPr>
          <p:nvPr>
            <p:ph type="sldNum" idx="12"/>
          </p:nvPr>
        </p:nvSpPr>
        <p:spPr>
          <a:xfrm>
            <a:off x="1" y="8534399"/>
            <a:ext cx="690900" cy="4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34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Google Shape;722;p82"/>
          <p:cNvSpPr txBox="1">
            <a:spLocks noGrp="1"/>
          </p:cNvSpPr>
          <p:nvPr>
            <p:ph type="body" idx="1"/>
          </p:nvPr>
        </p:nvSpPr>
        <p:spPr>
          <a:xfrm>
            <a:off x="601663" y="1515291"/>
            <a:ext cx="10972801" cy="4824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rPr lang="en-US" sz="1750"/>
              <a:t>Program Coordinator, North Hartford Ascend Pipeline</a:t>
            </a:r>
            <a:endParaRPr sz="175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rPr lang="en-US" sz="1800" u="sng">
                <a:solidFill>
                  <a:schemeClr val="hlink"/>
                </a:solidFill>
                <a:hlinkClick r:id="rId3"/>
              </a:rPr>
              <a:t>https://recruiting.adp.com/srccar/public/RTI.home?d=External&amp;c=1122041#/</a:t>
            </a:r>
            <a:r>
              <a:rPr lang="en-US" sz="1800"/>
              <a:t> </a:t>
            </a:r>
            <a:endParaRPr sz="175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sz="16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sz="1750"/>
              <a:t>Career Navigator Systems Coordinator, Capital Workforce Partners</a:t>
            </a:r>
            <a:endParaRPr sz="175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sz="1750" u="sng">
                <a:solidFill>
                  <a:schemeClr val="hlink"/>
                </a:solidFill>
                <a:hlinkClick r:id="rId4"/>
              </a:rPr>
              <a:t>https://capital-workforce-partners-cwp.careerplug.com/jobs/2038810/apps/new</a:t>
            </a:r>
            <a:r>
              <a:rPr lang="en-US" sz="1750" u="sng">
                <a:solidFill>
                  <a:schemeClr val="hlink"/>
                </a:solidFill>
                <a:hlinkClick r:id="rId4"/>
              </a:rPr>
              <a:t> </a:t>
            </a:r>
            <a:endParaRPr sz="1750"/>
          </a:p>
        </p:txBody>
      </p:sp>
      <p:sp>
        <p:nvSpPr>
          <p:cNvPr id="723" name="Google Shape;723;p82"/>
          <p:cNvSpPr txBox="1">
            <a:spLocks noGrp="1"/>
          </p:cNvSpPr>
          <p:nvPr>
            <p:ph type="title"/>
          </p:nvPr>
        </p:nvSpPr>
        <p:spPr>
          <a:xfrm>
            <a:off x="601884" y="145735"/>
            <a:ext cx="8524800" cy="98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Employment Opportunities </a:t>
            </a:r>
            <a:endParaRPr/>
          </a:p>
        </p:txBody>
      </p:sp>
      <p:sp>
        <p:nvSpPr>
          <p:cNvPr id="724" name="Google Shape;724;p82"/>
          <p:cNvSpPr txBox="1">
            <a:spLocks noGrp="1"/>
          </p:cNvSpPr>
          <p:nvPr>
            <p:ph type="sldNum" idx="12"/>
          </p:nvPr>
        </p:nvSpPr>
        <p:spPr>
          <a:xfrm>
            <a:off x="1" y="6400799"/>
            <a:ext cx="518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35</a:t>
            </a:fld>
            <a:endParaRPr/>
          </a:p>
        </p:txBody>
      </p:sp>
      <p:sp>
        <p:nvSpPr>
          <p:cNvPr id="725" name="Google Shape;725;p82"/>
          <p:cNvSpPr txBox="1"/>
          <p:nvPr/>
        </p:nvSpPr>
        <p:spPr>
          <a:xfrm>
            <a:off x="11376212" y="6400799"/>
            <a:ext cx="43030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51"/>
          <p:cNvSpPr txBox="1">
            <a:spLocks noGrp="1"/>
          </p:cNvSpPr>
          <p:nvPr>
            <p:ph type="title"/>
          </p:nvPr>
        </p:nvSpPr>
        <p:spPr>
          <a:xfrm>
            <a:off x="601884" y="0"/>
            <a:ext cx="10980600" cy="332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Incentive Available to Hartford Residents</a:t>
            </a:r>
            <a:endParaRPr/>
          </a:p>
        </p:txBody>
      </p:sp>
      <p:sp>
        <p:nvSpPr>
          <p:cNvPr id="422" name="Google Shape;422;p51"/>
          <p:cNvSpPr txBox="1"/>
          <p:nvPr/>
        </p:nvSpPr>
        <p:spPr>
          <a:xfrm>
            <a:off x="11824200" y="6407675"/>
            <a:ext cx="367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52"/>
          <p:cNvSpPr txBox="1">
            <a:spLocks noGrp="1"/>
          </p:cNvSpPr>
          <p:nvPr>
            <p:ph type="title"/>
          </p:nvPr>
        </p:nvSpPr>
        <p:spPr>
          <a:xfrm>
            <a:off x="601684" y="181260"/>
            <a:ext cx="8524800" cy="98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9525" lvl="0" indent="158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Agenda</a:t>
            </a:r>
            <a:endParaRPr/>
          </a:p>
        </p:txBody>
      </p:sp>
      <p:sp>
        <p:nvSpPr>
          <p:cNvPr id="428" name="Google Shape;428;p52"/>
          <p:cNvSpPr txBox="1">
            <a:spLocks noGrp="1"/>
          </p:cNvSpPr>
          <p:nvPr>
            <p:ph type="sldNum" idx="12"/>
          </p:nvPr>
        </p:nvSpPr>
        <p:spPr>
          <a:xfrm>
            <a:off x="1" y="6400799"/>
            <a:ext cx="5181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sp>
        <p:nvSpPr>
          <p:cNvPr id="429" name="Google Shape;429;p52"/>
          <p:cNvSpPr txBox="1"/>
          <p:nvPr/>
        </p:nvSpPr>
        <p:spPr>
          <a:xfrm>
            <a:off x="11796000" y="6400800"/>
            <a:ext cx="396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" name="Google Shape;430;p52"/>
          <p:cNvSpPr txBox="1">
            <a:spLocks noGrp="1"/>
          </p:cNvSpPr>
          <p:nvPr>
            <p:ph type="body" idx="1"/>
          </p:nvPr>
        </p:nvSpPr>
        <p:spPr>
          <a:xfrm>
            <a:off x="601675" y="1514475"/>
            <a:ext cx="10972800" cy="48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457200" lvl="0" indent="-365851" algn="l" rtl="0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SzPts val="2162"/>
              <a:buChar char="•"/>
            </a:pPr>
            <a:r>
              <a:rPr lang="en-US"/>
              <a:t>Welcome &amp; Guidelines</a:t>
            </a:r>
            <a:endParaRPr/>
          </a:p>
          <a:p>
            <a:pPr marL="457200" lvl="0" indent="-365851" algn="l" rtl="0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SzPts val="2162"/>
              <a:buChar char="•"/>
            </a:pPr>
            <a:r>
              <a:rPr lang="en-US"/>
              <a:t>Ascend Announcements</a:t>
            </a:r>
            <a:endParaRPr/>
          </a:p>
          <a:p>
            <a:pPr marL="457200" lvl="0" indent="-365850" algn="l" rtl="0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SzPts val="2162"/>
              <a:buChar char="•"/>
            </a:pPr>
            <a:r>
              <a:rPr lang="en-US"/>
              <a:t>Ascend Overview</a:t>
            </a:r>
            <a:endParaRPr/>
          </a:p>
          <a:p>
            <a:pPr marL="457200" lvl="0" indent="-342863" algn="l" rtl="0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August Meeting: Resource &amp; Data Review</a:t>
            </a:r>
            <a:endParaRPr/>
          </a:p>
          <a:p>
            <a:pPr marL="457200" lvl="0" indent="-365850" algn="l" rtl="0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SzPts val="2162"/>
              <a:buChar char="•"/>
            </a:pPr>
            <a:r>
              <a:rPr lang="en-US"/>
              <a:t>Family Navigators with The Village for Families and Children </a:t>
            </a:r>
            <a:endParaRPr/>
          </a:p>
          <a:p>
            <a:pPr marL="457200" lvl="0" indent="-365851" algn="l" rtl="0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SzPts val="2162"/>
              <a:buChar char="•"/>
            </a:pPr>
            <a:r>
              <a:rPr lang="en-US"/>
              <a:t>Next Steps and Closing Remarks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53"/>
          <p:cNvSpPr txBox="1">
            <a:spLocks noGrp="1"/>
          </p:cNvSpPr>
          <p:nvPr>
            <p:ph type="body" idx="1"/>
          </p:nvPr>
        </p:nvSpPr>
        <p:spPr>
          <a:xfrm>
            <a:off x="601884" y="1597352"/>
            <a:ext cx="10972800" cy="482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457200" lvl="0" indent="-3810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•"/>
            </a:pPr>
            <a:r>
              <a:rPr lang="en-US">
                <a:solidFill>
                  <a:srgbClr val="000000"/>
                </a:solidFill>
              </a:rPr>
              <a:t>Everyone deserves to be heard</a:t>
            </a:r>
            <a:r>
              <a:rPr lang="en-US">
                <a:solidFill>
                  <a:srgbClr val="191919"/>
                </a:solidFill>
              </a:rPr>
              <a:t>.</a:t>
            </a:r>
            <a:endParaRPr>
              <a:solidFill>
                <a:srgbClr val="191919"/>
              </a:solidFill>
            </a:endParaRPr>
          </a:p>
          <a:p>
            <a:pPr marL="91440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000"/>
              <a:buChar char="o"/>
            </a:pPr>
            <a:r>
              <a:rPr lang="en-US" sz="2000">
                <a:solidFill>
                  <a:srgbClr val="191919"/>
                </a:solidFill>
              </a:rPr>
              <a:t>Online: Turn your camera on (we would love to see you), and keep your mic muted unless you’re speaking.</a:t>
            </a:r>
            <a:endParaRPr sz="2000">
              <a:solidFill>
                <a:srgbClr val="191919"/>
              </a:solidFill>
            </a:endParaRPr>
          </a:p>
          <a:p>
            <a:pPr marL="91440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000"/>
              <a:buChar char="o"/>
            </a:pPr>
            <a:r>
              <a:rPr lang="en-US" sz="2000">
                <a:solidFill>
                  <a:srgbClr val="191919"/>
                </a:solidFill>
              </a:rPr>
              <a:t>Don’t be afraid to use the chat!</a:t>
            </a:r>
            <a:endParaRPr sz="2000">
              <a:solidFill>
                <a:srgbClr val="191919"/>
              </a:solidFill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en-US">
                <a:solidFill>
                  <a:srgbClr val="000000"/>
                </a:solidFill>
              </a:rPr>
              <a:t>Listen and respond respectfully.</a:t>
            </a:r>
            <a:endParaRPr>
              <a:solidFill>
                <a:srgbClr val="000000"/>
              </a:solidFill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400"/>
              <a:buChar char="•"/>
            </a:pPr>
            <a:r>
              <a:rPr lang="en-US">
                <a:solidFill>
                  <a:srgbClr val="191919"/>
                </a:solidFill>
              </a:rPr>
              <a:t>Let’s stay on topic– time is limited, so let’s value each other’s time.</a:t>
            </a:r>
            <a:endParaRPr>
              <a:solidFill>
                <a:srgbClr val="191919"/>
              </a:solidFill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400"/>
              <a:buChar char="•"/>
            </a:pPr>
            <a:r>
              <a:rPr lang="en-US">
                <a:solidFill>
                  <a:srgbClr val="191919"/>
                </a:solidFill>
              </a:rPr>
              <a:t>Successful dialogue is the responsibility of all participants.</a:t>
            </a:r>
            <a:endParaRPr>
              <a:solidFill>
                <a:srgbClr val="191919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</a:pPr>
            <a:endParaRPr/>
          </a:p>
        </p:txBody>
      </p:sp>
      <p:sp>
        <p:nvSpPr>
          <p:cNvPr id="436" name="Google Shape;436;p53"/>
          <p:cNvSpPr txBox="1">
            <a:spLocks noGrp="1"/>
          </p:cNvSpPr>
          <p:nvPr>
            <p:ph type="title"/>
          </p:nvPr>
        </p:nvSpPr>
        <p:spPr>
          <a:xfrm>
            <a:off x="601875" y="381200"/>
            <a:ext cx="8524800" cy="97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9525" lvl="0" indent="157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Discussion Guidelines</a:t>
            </a:r>
            <a:endParaRPr/>
          </a:p>
        </p:txBody>
      </p:sp>
      <p:sp>
        <p:nvSpPr>
          <p:cNvPr id="437" name="Google Shape;437;p53"/>
          <p:cNvSpPr txBox="1"/>
          <p:nvPr/>
        </p:nvSpPr>
        <p:spPr>
          <a:xfrm>
            <a:off x="11610325" y="6383263"/>
            <a:ext cx="633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54"/>
          <p:cNvSpPr txBox="1">
            <a:spLocks noGrp="1"/>
          </p:cNvSpPr>
          <p:nvPr>
            <p:ph type="body" idx="1"/>
          </p:nvPr>
        </p:nvSpPr>
        <p:spPr>
          <a:xfrm>
            <a:off x="601663" y="1515291"/>
            <a:ext cx="10972800" cy="4824600"/>
          </a:xfrm>
          <a:prstGeom prst="rect">
            <a:avLst/>
          </a:prstGeom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	</a:t>
            </a:r>
            <a:endParaRPr/>
          </a:p>
        </p:txBody>
      </p:sp>
      <p:sp>
        <p:nvSpPr>
          <p:cNvPr id="444" name="Google Shape;444;p54"/>
          <p:cNvSpPr txBox="1">
            <a:spLocks noGrp="1"/>
          </p:cNvSpPr>
          <p:nvPr>
            <p:ph type="title"/>
          </p:nvPr>
        </p:nvSpPr>
        <p:spPr>
          <a:xfrm>
            <a:off x="601884" y="145735"/>
            <a:ext cx="8524800" cy="988500"/>
          </a:xfrm>
          <a:prstGeom prst="rect">
            <a:avLst/>
          </a:prstGeom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Ascend Announcements: FourteenG</a:t>
            </a:r>
            <a:endParaRPr/>
          </a:p>
        </p:txBody>
      </p:sp>
      <p:sp>
        <p:nvSpPr>
          <p:cNvPr id="445" name="Google Shape;445;p54"/>
          <p:cNvSpPr txBox="1">
            <a:spLocks noGrp="1"/>
          </p:cNvSpPr>
          <p:nvPr>
            <p:ph type="sldNum" idx="12"/>
          </p:nvPr>
        </p:nvSpPr>
        <p:spPr>
          <a:xfrm>
            <a:off x="1" y="6400799"/>
            <a:ext cx="5181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pic>
        <p:nvPicPr>
          <p:cNvPr id="446" name="Google Shape;446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57700" y="1344850"/>
            <a:ext cx="5343199" cy="5343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55"/>
          <p:cNvSpPr txBox="1">
            <a:spLocks noGrp="1"/>
          </p:cNvSpPr>
          <p:nvPr>
            <p:ph type="sldNum" idx="12"/>
          </p:nvPr>
        </p:nvSpPr>
        <p:spPr>
          <a:xfrm>
            <a:off x="1" y="6400799"/>
            <a:ext cx="5181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  <p:pic>
        <p:nvPicPr>
          <p:cNvPr id="453" name="Google Shape;453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5975" y="363950"/>
            <a:ext cx="5805649" cy="5805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54" name="Google Shape;454;p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71625" y="363950"/>
            <a:ext cx="6023051" cy="602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56"/>
          <p:cNvSpPr txBox="1">
            <a:spLocks noGrp="1"/>
          </p:cNvSpPr>
          <p:nvPr>
            <p:ph type="title"/>
          </p:nvPr>
        </p:nvSpPr>
        <p:spPr>
          <a:xfrm>
            <a:off x="601884" y="0"/>
            <a:ext cx="10980600" cy="332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North Hartford Ascend Pipeline</a:t>
            </a:r>
            <a:endParaRPr/>
          </a:p>
        </p:txBody>
      </p:sp>
      <p:sp>
        <p:nvSpPr>
          <p:cNvPr id="461" name="Google Shape;461;p56"/>
          <p:cNvSpPr txBox="1"/>
          <p:nvPr/>
        </p:nvSpPr>
        <p:spPr>
          <a:xfrm>
            <a:off x="11748475" y="6386825"/>
            <a:ext cx="1169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T_Childrens_2019">
  <a:themeElements>
    <a:clrScheme name="CC_Brand-Print">
      <a:dk1>
        <a:srgbClr val="181818"/>
      </a:dk1>
      <a:lt1>
        <a:srgbClr val="FFFFFF"/>
      </a:lt1>
      <a:dk2>
        <a:srgbClr val="6E6259"/>
      </a:dk2>
      <a:lt2>
        <a:srgbClr val="F2F2F2"/>
      </a:lt2>
      <a:accent1>
        <a:srgbClr val="00AEEF"/>
      </a:accent1>
      <a:accent2>
        <a:srgbClr val="FFD87D"/>
      </a:accent2>
      <a:accent3>
        <a:srgbClr val="00A886"/>
      </a:accent3>
      <a:accent4>
        <a:srgbClr val="9019AD"/>
      </a:accent4>
      <a:accent5>
        <a:srgbClr val="D84C43"/>
      </a:accent5>
      <a:accent6>
        <a:srgbClr val="6E6259"/>
      </a:accent6>
      <a:hlink>
        <a:srgbClr val="00AEEF"/>
      </a:hlink>
      <a:folHlink>
        <a:srgbClr val="9019A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The Villag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A2B2"/>
      </a:accent1>
      <a:accent2>
        <a:srgbClr val="F7921E"/>
      </a:accent2>
      <a:accent3>
        <a:srgbClr val="008AD0"/>
      </a:accent3>
      <a:accent4>
        <a:srgbClr val="FABA2D"/>
      </a:accent4>
      <a:accent5>
        <a:srgbClr val="E03A3E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T_Childrens_2019">
  <a:themeElements>
    <a:clrScheme name="CC_Brand-Print">
      <a:dk1>
        <a:srgbClr val="181818"/>
      </a:dk1>
      <a:lt1>
        <a:srgbClr val="FFFFFF"/>
      </a:lt1>
      <a:dk2>
        <a:srgbClr val="6E6259"/>
      </a:dk2>
      <a:lt2>
        <a:srgbClr val="F2F2F2"/>
      </a:lt2>
      <a:accent1>
        <a:srgbClr val="00AEEF"/>
      </a:accent1>
      <a:accent2>
        <a:srgbClr val="FFD87D"/>
      </a:accent2>
      <a:accent3>
        <a:srgbClr val="00A886"/>
      </a:accent3>
      <a:accent4>
        <a:srgbClr val="9019AD"/>
      </a:accent4>
      <a:accent5>
        <a:srgbClr val="D84C43"/>
      </a:accent5>
      <a:accent6>
        <a:srgbClr val="6E6259"/>
      </a:accent6>
      <a:hlink>
        <a:srgbClr val="00AEEF"/>
      </a:hlink>
      <a:folHlink>
        <a:srgbClr val="9019A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1899</Words>
  <Application>Microsoft Office PowerPoint</Application>
  <PresentationFormat>Widescreen</PresentationFormat>
  <Paragraphs>260</Paragraphs>
  <Slides>36</Slides>
  <Notes>36</Notes>
  <HiddenSlides>5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36</vt:i4>
      </vt:variant>
    </vt:vector>
  </HeadingPairs>
  <TitlesOfParts>
    <vt:vector size="43" baseType="lpstr">
      <vt:lpstr>Arial</vt:lpstr>
      <vt:lpstr>Calibri</vt:lpstr>
      <vt:lpstr>Courier New</vt:lpstr>
      <vt:lpstr>Verdana</vt:lpstr>
      <vt:lpstr>CT_Childrens_2019</vt:lpstr>
      <vt:lpstr>Office Theme</vt:lpstr>
      <vt:lpstr>CT_Childrens_2019</vt:lpstr>
      <vt:lpstr>North Hartford Ascend Pipeline Funded by the U.S. Department of Education</vt:lpstr>
      <vt:lpstr>This meeting is being recorded and the recording will be posted on the Connecticut Children’s website.</vt:lpstr>
      <vt:lpstr>Por favor recuerde seleccionar su lenguaje en el globo de la parte inferior de su pantalla para interpretación Desde su celular, toque los 3 puntos y seleccione su lenguaje.</vt:lpstr>
      <vt:lpstr>Incentive Available to Hartford Residents</vt:lpstr>
      <vt:lpstr>Agenda</vt:lpstr>
      <vt:lpstr>Discussion Guidelines</vt:lpstr>
      <vt:lpstr>Ascend Announcements: FourteenG</vt:lpstr>
      <vt:lpstr>PowerPoint Presentation</vt:lpstr>
      <vt:lpstr>North Hartford Ascend Pipeline</vt:lpstr>
      <vt:lpstr>Purpose  To collaboratively build an integrated and coordinated pipeline of services and supports that helps children and families reach their full potential. </vt:lpstr>
      <vt:lpstr>Current State</vt:lpstr>
      <vt:lpstr>Ideal State-Ascend System Building</vt:lpstr>
      <vt:lpstr>U.S. DOE Promise Neighborhood Program Results</vt:lpstr>
      <vt:lpstr>Resource &amp; Data Review</vt:lpstr>
      <vt:lpstr>Q&amp;A: August Meeting</vt:lpstr>
      <vt:lpstr>Q&amp;A: August Meeting</vt:lpstr>
      <vt:lpstr>Impact of Chronic Absence</vt:lpstr>
      <vt:lpstr>State Chronic Absence Trends</vt:lpstr>
      <vt:lpstr>Chronic Absenteeism Trends: Promise Neighborhood Schools</vt:lpstr>
      <vt:lpstr>Key Takeaways</vt:lpstr>
      <vt:lpstr>Chronic Absenteeism by Student Needs (2022-23)</vt:lpstr>
      <vt:lpstr>Percent High Needs and Chronically Absent (2022-23)</vt:lpstr>
      <vt:lpstr>Questions about data on chronic absenteeism?</vt:lpstr>
      <vt:lpstr>PowerPoint Presentation</vt:lpstr>
      <vt:lpstr>Ascend Goal</vt:lpstr>
      <vt:lpstr>Ascend Family Navigators  </vt:lpstr>
      <vt:lpstr>Ascend connects families to…</vt:lpstr>
      <vt:lpstr>PowerPoint Presentation</vt:lpstr>
      <vt:lpstr>Referrals</vt:lpstr>
      <vt:lpstr>Questions?</vt:lpstr>
      <vt:lpstr>Discussion Questions </vt:lpstr>
      <vt:lpstr>Thank You! </vt:lpstr>
      <vt:lpstr>Program Name </vt:lpstr>
      <vt:lpstr>Program Name </vt:lpstr>
      <vt:lpstr>Employment Opportunities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North Hartford Ascend Pipeline Funded by the U.S. Department of Education</dc:title>
  <dc:creator>Safo-Agyeman, Michelle</dc:creator>
  <cp:lastModifiedBy>Safo-Agyeman, Michelle</cp:lastModifiedBy>
  <cp:revision>1</cp:revision>
  <dcterms:modified xsi:type="dcterms:W3CDTF">2023-10-30T18:57:37Z</dcterms:modified>
</cp:coreProperties>
</file>